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21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4685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10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6567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18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68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8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4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9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9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4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7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98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8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9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2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1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89881" y="457200"/>
            <a:ext cx="30480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50" dirty="0"/>
              <a:t>Necrosis</a:t>
            </a:r>
            <a:endParaRPr sz="5400" b="1" dirty="0"/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1489880" y="1752600"/>
            <a:ext cx="4910919" cy="128240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sz="2000" b="1" dirty="0" smtClean="0"/>
              <a:t>By</a:t>
            </a:r>
          </a:p>
          <a:p>
            <a:pPr marL="12700">
              <a:spcBef>
                <a:spcPts val="100"/>
              </a:spcBef>
            </a:pPr>
            <a:r>
              <a:rPr lang="en-US" sz="2000" b="1" dirty="0" smtClean="0"/>
              <a:t>Assistant Professor</a:t>
            </a:r>
          </a:p>
          <a:p>
            <a:pPr marL="12700">
              <a:spcBef>
                <a:spcPts val="100"/>
              </a:spcBef>
            </a:pPr>
            <a:r>
              <a:rPr lang="en-US" sz="2000" b="1" dirty="0" smtClean="0"/>
              <a:t>Dr. Jihad A. Ahmed</a:t>
            </a:r>
          </a:p>
          <a:p>
            <a:pPr marL="12700">
              <a:spcBef>
                <a:spcPts val="100"/>
              </a:spcBef>
            </a:pPr>
            <a:r>
              <a:rPr lang="en-US" sz="2000" b="1" dirty="0" err="1" smtClean="0"/>
              <a:t>BVM,MSc,PhD</a:t>
            </a:r>
            <a:r>
              <a:rPr lang="en-US" sz="2000" b="1" dirty="0" smtClean="0"/>
              <a:t> Animal Pathology </a:t>
            </a:r>
            <a:endParaRPr lang="en-US" sz="2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02"/>
    </mc:Choice>
    <mc:Fallback>
      <p:transition spd="slow" advTm="15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1293875"/>
            <a:ext cx="8229600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27475"/>
            <a:ext cx="9144000" cy="3426460"/>
          </a:xfrm>
          <a:custGeom>
            <a:avLst/>
            <a:gdLst/>
            <a:ahLst/>
            <a:cxnLst/>
            <a:rect l="l" t="t" r="r" b="b"/>
            <a:pathLst>
              <a:path w="9144000" h="3426459">
                <a:moveTo>
                  <a:pt x="0" y="3425952"/>
                </a:moveTo>
                <a:lnTo>
                  <a:pt x="9144000" y="3425952"/>
                </a:lnTo>
                <a:lnTo>
                  <a:pt x="9144000" y="0"/>
                </a:lnTo>
                <a:lnTo>
                  <a:pt x="0" y="0"/>
                </a:lnTo>
                <a:lnTo>
                  <a:pt x="0" y="342595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3427476"/>
            <a:ext cx="8229600" cy="12054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11832" y="440893"/>
            <a:ext cx="56642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411220" algn="l"/>
              </a:tabLst>
            </a:pPr>
            <a:r>
              <a:rPr spc="-75" dirty="0"/>
              <a:t>COAGULATIVE	</a:t>
            </a:r>
            <a:r>
              <a:rPr spc="-25" dirty="0"/>
              <a:t>NECROSIS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-12700" y="4795266"/>
            <a:ext cx="9170035" cy="14363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964815">
              <a:lnSpc>
                <a:spcPts val="2185"/>
              </a:lnSpc>
              <a:spcBef>
                <a:spcPts val="120"/>
              </a:spcBef>
            </a:pPr>
            <a:r>
              <a:rPr sz="1850" b="1" spc="-10" dirty="0">
                <a:latin typeface="Calibri"/>
                <a:cs typeface="Calibri"/>
              </a:rPr>
              <a:t>Infarct</a:t>
            </a:r>
            <a:r>
              <a:rPr sz="1850" b="1" spc="30" dirty="0">
                <a:latin typeface="Calibri"/>
                <a:cs typeface="Calibri"/>
              </a:rPr>
              <a:t> </a:t>
            </a:r>
            <a:r>
              <a:rPr sz="1850" b="1" spc="5" dirty="0">
                <a:latin typeface="Calibri"/>
                <a:cs typeface="Calibri"/>
              </a:rPr>
              <a:t>Kidney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ts val="2175"/>
              </a:lnSpc>
            </a:pPr>
            <a:r>
              <a:rPr sz="1850" b="1" spc="5" dirty="0">
                <a:latin typeface="Calibri"/>
                <a:cs typeface="Calibri"/>
              </a:rPr>
              <a:t>The</a:t>
            </a:r>
            <a:r>
              <a:rPr sz="1850" b="1" spc="100" dirty="0">
                <a:latin typeface="Calibri"/>
                <a:cs typeface="Calibri"/>
              </a:rPr>
              <a:t> </a:t>
            </a:r>
            <a:r>
              <a:rPr sz="1850" b="1" spc="-15" dirty="0">
                <a:latin typeface="Calibri"/>
                <a:cs typeface="Calibri"/>
              </a:rPr>
              <a:t>affected</a:t>
            </a:r>
            <a:r>
              <a:rPr sz="1850" b="1" spc="95" dirty="0">
                <a:latin typeface="Calibri"/>
                <a:cs typeface="Calibri"/>
              </a:rPr>
              <a:t> </a:t>
            </a:r>
            <a:r>
              <a:rPr sz="1850" b="1" spc="-5" dirty="0">
                <a:latin typeface="Calibri"/>
                <a:cs typeface="Calibri"/>
              </a:rPr>
              <a:t>area</a:t>
            </a:r>
            <a:r>
              <a:rPr sz="1850" b="1" spc="95" dirty="0">
                <a:latin typeface="Calibri"/>
                <a:cs typeface="Calibri"/>
              </a:rPr>
              <a:t> </a:t>
            </a:r>
            <a:r>
              <a:rPr sz="1850" b="1" spc="10" dirty="0">
                <a:latin typeface="Calibri"/>
                <a:cs typeface="Calibri"/>
              </a:rPr>
              <a:t>on</a:t>
            </a:r>
            <a:r>
              <a:rPr sz="1850" b="1" spc="95" dirty="0">
                <a:latin typeface="Calibri"/>
                <a:cs typeface="Calibri"/>
              </a:rPr>
              <a:t> </a:t>
            </a:r>
            <a:r>
              <a:rPr sz="1850" b="1" spc="-5" dirty="0">
                <a:latin typeface="Calibri"/>
                <a:cs typeface="Calibri"/>
              </a:rPr>
              <a:t>right</a:t>
            </a:r>
            <a:r>
              <a:rPr sz="1850" b="1" spc="105" dirty="0">
                <a:latin typeface="Calibri"/>
                <a:cs typeface="Calibri"/>
              </a:rPr>
              <a:t> </a:t>
            </a:r>
            <a:r>
              <a:rPr sz="1850" b="1" spc="-5" dirty="0">
                <a:latin typeface="Calibri"/>
                <a:cs typeface="Calibri"/>
              </a:rPr>
              <a:t>shows</a:t>
            </a:r>
            <a:r>
              <a:rPr sz="1850" b="1" spc="90" dirty="0">
                <a:latin typeface="Calibri"/>
                <a:cs typeface="Calibri"/>
              </a:rPr>
              <a:t> </a:t>
            </a:r>
            <a:r>
              <a:rPr sz="1850" b="1" dirty="0">
                <a:latin typeface="Calibri"/>
                <a:cs typeface="Calibri"/>
              </a:rPr>
              <a:t>cells</a:t>
            </a:r>
            <a:r>
              <a:rPr sz="1850" b="1" spc="100" dirty="0">
                <a:latin typeface="Calibri"/>
                <a:cs typeface="Calibri"/>
              </a:rPr>
              <a:t> </a:t>
            </a:r>
            <a:r>
              <a:rPr sz="1850" b="1" spc="5" dirty="0">
                <a:latin typeface="Calibri"/>
                <a:cs typeface="Calibri"/>
              </a:rPr>
              <a:t>with</a:t>
            </a:r>
            <a:r>
              <a:rPr sz="1850" b="1" spc="110" dirty="0">
                <a:latin typeface="Calibri"/>
                <a:cs typeface="Calibri"/>
              </a:rPr>
              <a:t> </a:t>
            </a:r>
            <a:r>
              <a:rPr sz="1850" b="1" dirty="0">
                <a:latin typeface="Calibri"/>
                <a:cs typeface="Calibri"/>
              </a:rPr>
              <a:t>intensely</a:t>
            </a:r>
            <a:r>
              <a:rPr sz="1850" b="1" spc="100" dirty="0">
                <a:latin typeface="Calibri"/>
                <a:cs typeface="Calibri"/>
              </a:rPr>
              <a:t> </a:t>
            </a:r>
            <a:r>
              <a:rPr sz="1850" b="1" dirty="0">
                <a:latin typeface="Calibri"/>
                <a:cs typeface="Calibri"/>
              </a:rPr>
              <a:t>eosinophilic</a:t>
            </a:r>
            <a:r>
              <a:rPr sz="1850" b="1" spc="100" dirty="0">
                <a:latin typeface="Calibri"/>
                <a:cs typeface="Calibri"/>
              </a:rPr>
              <a:t> </a:t>
            </a:r>
            <a:r>
              <a:rPr sz="1850" b="1" spc="5" dirty="0">
                <a:latin typeface="Calibri"/>
                <a:cs typeface="Calibri"/>
              </a:rPr>
              <a:t>cytoplasm</a:t>
            </a:r>
            <a:r>
              <a:rPr sz="1850" b="1" spc="90" dirty="0">
                <a:latin typeface="Calibri"/>
                <a:cs typeface="Calibri"/>
              </a:rPr>
              <a:t> </a:t>
            </a:r>
            <a:r>
              <a:rPr sz="1850" b="1" spc="5" dirty="0">
                <a:latin typeface="Calibri"/>
                <a:cs typeface="Calibri"/>
              </a:rPr>
              <a:t>of</a:t>
            </a:r>
            <a:r>
              <a:rPr sz="1850" b="1" spc="145" dirty="0">
                <a:latin typeface="Calibri"/>
                <a:cs typeface="Calibri"/>
              </a:rPr>
              <a:t> </a:t>
            </a:r>
            <a:r>
              <a:rPr sz="1850" b="1" spc="5" dirty="0">
                <a:latin typeface="Calibri"/>
                <a:cs typeface="Calibri"/>
              </a:rPr>
              <a:t>tubular</a:t>
            </a:r>
            <a:r>
              <a:rPr sz="1850" b="1" spc="85" dirty="0">
                <a:latin typeface="Calibri"/>
                <a:cs typeface="Calibri"/>
              </a:rPr>
              <a:t> </a:t>
            </a:r>
            <a:r>
              <a:rPr sz="1850" b="1" dirty="0">
                <a:latin typeface="Calibri"/>
                <a:cs typeface="Calibri"/>
              </a:rPr>
              <a:t>cells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ts val="2160"/>
              </a:lnSpc>
            </a:pPr>
            <a:r>
              <a:rPr sz="1850" b="1" spc="10" dirty="0">
                <a:latin typeface="Calibri"/>
                <a:cs typeface="Calibri"/>
              </a:rPr>
              <a:t>but the </a:t>
            </a:r>
            <a:r>
              <a:rPr sz="1850" b="1" spc="5" dirty="0">
                <a:latin typeface="Calibri"/>
                <a:cs typeface="Calibri"/>
              </a:rPr>
              <a:t>outlines </a:t>
            </a:r>
            <a:r>
              <a:rPr sz="1850" b="1" spc="10" dirty="0">
                <a:latin typeface="Calibri"/>
                <a:cs typeface="Calibri"/>
              </a:rPr>
              <a:t>of tubules </a:t>
            </a:r>
            <a:r>
              <a:rPr sz="1850" b="1" spc="-10" dirty="0">
                <a:latin typeface="Calibri"/>
                <a:cs typeface="Calibri"/>
              </a:rPr>
              <a:t>are </a:t>
            </a:r>
            <a:r>
              <a:rPr sz="1850" b="1" spc="-5" dirty="0">
                <a:latin typeface="Calibri"/>
                <a:cs typeface="Calibri"/>
              </a:rPr>
              <a:t>still </a:t>
            </a:r>
            <a:r>
              <a:rPr sz="1850" b="1" dirty="0">
                <a:latin typeface="Calibri"/>
                <a:cs typeface="Calibri"/>
              </a:rPr>
              <a:t>maintained. </a:t>
            </a:r>
            <a:r>
              <a:rPr sz="1850" b="1" spc="5" dirty="0">
                <a:latin typeface="Calibri"/>
                <a:cs typeface="Calibri"/>
              </a:rPr>
              <a:t>The nuclei show </a:t>
            </a:r>
            <a:r>
              <a:rPr sz="1850" b="1" dirty="0">
                <a:latin typeface="Calibri"/>
                <a:cs typeface="Calibri"/>
              </a:rPr>
              <a:t>granular</a:t>
            </a:r>
            <a:r>
              <a:rPr sz="1850" b="1" spc="-285" dirty="0">
                <a:latin typeface="Calibri"/>
                <a:cs typeface="Calibri"/>
              </a:rPr>
              <a:t> </a:t>
            </a:r>
            <a:r>
              <a:rPr sz="1850" b="1" spc="5" dirty="0">
                <a:latin typeface="Calibri"/>
                <a:cs typeface="Calibri"/>
              </a:rPr>
              <a:t>debris.</a:t>
            </a:r>
            <a:endParaRPr sz="1850">
              <a:latin typeface="Calibri"/>
              <a:cs typeface="Calibri"/>
            </a:endParaRPr>
          </a:p>
          <a:p>
            <a:pPr marL="86995" marR="90805">
              <a:lnSpc>
                <a:spcPts val="2220"/>
              </a:lnSpc>
              <a:spcBef>
                <a:spcPts val="175"/>
              </a:spcBef>
            </a:pPr>
            <a:r>
              <a:rPr sz="2775" b="1" spc="7" baseline="1501" dirty="0">
                <a:latin typeface="Calibri"/>
                <a:cs typeface="Calibri"/>
              </a:rPr>
              <a:t>The </a:t>
            </a:r>
            <a:r>
              <a:rPr sz="2775" b="1" spc="-15" baseline="1501" dirty="0">
                <a:latin typeface="Calibri"/>
                <a:cs typeface="Calibri"/>
              </a:rPr>
              <a:t>interface </a:t>
            </a:r>
            <a:r>
              <a:rPr sz="2775" b="1" baseline="1501" dirty="0">
                <a:latin typeface="Calibri"/>
                <a:cs typeface="Calibri"/>
              </a:rPr>
              <a:t>between </a:t>
            </a:r>
            <a:r>
              <a:rPr sz="2775" b="1" spc="7" baseline="1501" dirty="0">
                <a:latin typeface="Calibri"/>
                <a:cs typeface="Calibri"/>
              </a:rPr>
              <a:t>viable and </a:t>
            </a:r>
            <a:r>
              <a:rPr sz="2775" b="1" baseline="1501" dirty="0">
                <a:latin typeface="Calibri"/>
                <a:cs typeface="Calibri"/>
              </a:rPr>
              <a:t>non-viable </a:t>
            </a:r>
            <a:r>
              <a:rPr sz="2775" b="1" spc="-7" baseline="1501" dirty="0">
                <a:latin typeface="Calibri"/>
                <a:cs typeface="Calibri"/>
              </a:rPr>
              <a:t>area </a:t>
            </a:r>
            <a:r>
              <a:rPr sz="2775" b="1" baseline="1501" dirty="0">
                <a:latin typeface="Calibri"/>
                <a:cs typeface="Calibri"/>
              </a:rPr>
              <a:t>shows nonspecific </a:t>
            </a:r>
            <a:r>
              <a:rPr sz="2775" b="1" spc="-22" baseline="1501" dirty="0">
                <a:latin typeface="Calibri"/>
                <a:cs typeface="Calibri"/>
              </a:rPr>
              <a:t>chronic </a:t>
            </a:r>
            <a:r>
              <a:rPr sz="2000" b="1" spc="-20" dirty="0">
                <a:latin typeface="Calibri"/>
                <a:cs typeface="Calibri"/>
              </a:rPr>
              <a:t>inflammation  </a:t>
            </a:r>
            <a:r>
              <a:rPr sz="2000" b="1" dirty="0">
                <a:latin typeface="Calibri"/>
                <a:cs typeface="Calibri"/>
              </a:rPr>
              <a:t>and </a:t>
            </a:r>
            <a:r>
              <a:rPr sz="2000" b="1" spc="-25" dirty="0">
                <a:latin typeface="Calibri"/>
                <a:cs typeface="Calibri"/>
              </a:rPr>
              <a:t>proliferating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vessels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79"/>
    </mc:Choice>
    <mc:Fallback>
      <p:transition spd="slow" advTm="7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051"/>
            <a:ext cx="4572000" cy="3737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-9347" y="3586988"/>
            <a:ext cx="42716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68350" algn="l"/>
                <a:tab pos="1148080" algn="l"/>
                <a:tab pos="1827530" algn="l"/>
                <a:tab pos="2200910" algn="l"/>
                <a:tab pos="2317115" algn="l"/>
                <a:tab pos="2473960" algn="l"/>
                <a:tab pos="3059430" algn="l"/>
                <a:tab pos="3348990" algn="l"/>
                <a:tab pos="3700779" algn="l"/>
                <a:tab pos="4110990" algn="l"/>
              </a:tabLst>
            </a:pP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75" dirty="0">
                <a:latin typeface="Calibri"/>
                <a:cs typeface="Calibri"/>
              </a:rPr>
              <a:t>k</a:t>
            </a:r>
            <a:r>
              <a:rPr sz="2400" dirty="0">
                <a:latin typeface="Calibri"/>
                <a:cs typeface="Calibri"/>
              </a:rPr>
              <a:t>el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spc="-1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l	m</a:t>
            </a:r>
            <a:r>
              <a:rPr sz="2400" spc="-10" dirty="0">
                <a:latin typeface="Calibri"/>
                <a:cs typeface="Calibri"/>
              </a:rPr>
              <a:t>u</a:t>
            </a:r>
            <a:r>
              <a:rPr sz="2400" spc="-5" dirty="0">
                <a:latin typeface="Calibri"/>
                <a:cs typeface="Calibri"/>
              </a:rPr>
              <a:t>scl</a:t>
            </a:r>
            <a:r>
              <a:rPr sz="2400" dirty="0">
                <a:latin typeface="Calibri"/>
                <a:cs typeface="Calibri"/>
              </a:rPr>
              <a:t>e	-		Nec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os</a:t>
            </a:r>
            <a:r>
              <a:rPr sz="2400" spc="-10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s	in	a  male	F</a:t>
            </a:r>
            <a:r>
              <a:rPr sz="2400" spc="-10" dirty="0">
                <a:latin typeface="Calibri"/>
                <a:cs typeface="Calibri"/>
              </a:rPr>
              <a:t>344</a:t>
            </a:r>
            <a:r>
              <a:rPr sz="2400" spc="-20" dirty="0">
                <a:latin typeface="Calibri"/>
                <a:cs typeface="Calibri"/>
              </a:rPr>
              <a:t>/</a:t>
            </a:r>
            <a:r>
              <a:rPr sz="2400" dirty="0">
                <a:latin typeface="Calibri"/>
                <a:cs typeface="Calibri"/>
              </a:rPr>
              <a:t>N	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		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spc="-4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m	a	ch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10" dirty="0">
                <a:latin typeface="Calibri"/>
                <a:cs typeface="Calibri"/>
              </a:rPr>
              <a:t>n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c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9347" y="4684521"/>
            <a:ext cx="35737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7310" algn="l"/>
                <a:tab pos="2602230" algn="l"/>
              </a:tabLst>
            </a:pPr>
            <a:r>
              <a:rPr sz="2400" spc="-15" dirty="0">
                <a:latin typeface="Calibri"/>
                <a:cs typeface="Calibri"/>
              </a:rPr>
              <a:t>skeletal	</a:t>
            </a:r>
            <a:r>
              <a:rPr sz="2400" dirty="0">
                <a:latin typeface="Calibri"/>
                <a:cs typeface="Calibri"/>
              </a:rPr>
              <a:t>muscle	</a:t>
            </a:r>
            <a:r>
              <a:rPr sz="2400" spc="-15" dirty="0">
                <a:latin typeface="Calibri"/>
                <a:cs typeface="Calibri"/>
              </a:rPr>
              <a:t>exhibits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-9347" y="4318761"/>
            <a:ext cx="42716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1043940" algn="l"/>
                <a:tab pos="1851660" algn="l"/>
                <a:tab pos="2790825" algn="l"/>
                <a:tab pos="3992879" algn="l"/>
              </a:tabLst>
            </a:pPr>
            <a:r>
              <a:rPr sz="2400" spc="-3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tud</a:t>
            </a:r>
            <a:r>
              <a:rPr sz="2400" spc="-150" dirty="0">
                <a:latin typeface="Calibri"/>
                <a:cs typeface="Calibri"/>
              </a:rPr>
              <a:t>y</a:t>
            </a:r>
            <a:r>
              <a:rPr sz="2400" dirty="0">
                <a:latin typeface="Calibri"/>
                <a:cs typeface="Calibri"/>
              </a:rPr>
              <a:t>.	</a:t>
            </a:r>
            <a:r>
              <a:rPr sz="2400" spc="-5" dirty="0">
                <a:latin typeface="Calibri"/>
                <a:cs typeface="Calibri"/>
              </a:rPr>
              <a:t>Thi</a:t>
            </a:r>
            <a:r>
              <a:rPr sz="2400" dirty="0">
                <a:latin typeface="Calibri"/>
                <a:cs typeface="Calibri"/>
              </a:rPr>
              <a:t>s	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os</a:t>
            </a:r>
            <a:r>
              <a:rPr sz="2400" dirty="0">
                <a:latin typeface="Calibri"/>
                <a:cs typeface="Calibri"/>
              </a:rPr>
              <a:t>s	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ction	</a:t>
            </a:r>
            <a:r>
              <a:rPr sz="2400" spc="-10" dirty="0">
                <a:latin typeface="Calibri"/>
                <a:cs typeface="Calibri"/>
              </a:rPr>
              <a:t>of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2400" dirty="0">
                <a:latin typeface="Calibri"/>
                <a:cs typeface="Calibri"/>
              </a:rPr>
              <a:t>an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-9347" y="5050282"/>
            <a:ext cx="4270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extensive, </a:t>
            </a:r>
            <a:r>
              <a:rPr sz="2400" spc="-5" dirty="0">
                <a:latin typeface="Calibri"/>
                <a:cs typeface="Calibri"/>
              </a:rPr>
              <a:t>highly </a:t>
            </a:r>
            <a:r>
              <a:rPr sz="2400" spc="-15" dirty="0">
                <a:latin typeface="Calibri"/>
                <a:cs typeface="Calibri"/>
              </a:rPr>
              <a:t>fragmented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9347" y="5416092"/>
            <a:ext cx="13792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0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acuol</a:t>
            </a:r>
            <a:r>
              <a:rPr sz="2400" spc="-30" dirty="0">
                <a:latin typeface="Calibri"/>
                <a:cs typeface="Calibri"/>
              </a:rPr>
              <a:t>a</a:t>
            </a:r>
            <a:r>
              <a:rPr sz="2400" spc="-2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ed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fibers;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33271" y="5416092"/>
            <a:ext cx="27292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1388110" algn="l"/>
                <a:tab pos="1830070" algn="l"/>
              </a:tabLst>
            </a:pPr>
            <a:r>
              <a:rPr sz="2400" spc="-2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ollec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ion	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	musc</a:t>
            </a:r>
            <a:r>
              <a:rPr sz="2400" spc="-15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  <a:p>
            <a:pPr marR="6985" algn="r">
              <a:lnSpc>
                <a:spcPct val="100000"/>
              </a:lnSpc>
              <a:tabLst>
                <a:tab pos="1870075" algn="l"/>
              </a:tabLst>
            </a:pPr>
            <a:r>
              <a:rPr sz="2400" spc="-5" dirty="0">
                <a:latin typeface="Calibri"/>
                <a:cs typeface="Calibri"/>
              </a:rPr>
              <a:t>som</a:t>
            </a:r>
            <a:r>
              <a:rPr sz="2400" dirty="0">
                <a:latin typeface="Calibri"/>
                <a:cs typeface="Calibri"/>
              </a:rPr>
              <a:t>e	a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-9347" y="6147917"/>
            <a:ext cx="427101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75"/>
              </a:spcBef>
            </a:pPr>
            <a:r>
              <a:rPr sz="2400" spc="-5" dirty="0">
                <a:latin typeface="Calibri"/>
                <a:cs typeface="Calibri"/>
              </a:rPr>
              <a:t>hypereosinophilic,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others </a:t>
            </a:r>
            <a:r>
              <a:rPr sz="2400" spc="-15" dirty="0">
                <a:latin typeface="Calibri"/>
                <a:cs typeface="Calibri"/>
              </a:rPr>
              <a:t>are  </a:t>
            </a:r>
            <a:r>
              <a:rPr sz="2400" spc="-5" dirty="0">
                <a:latin typeface="Calibri"/>
                <a:cs typeface="Calibri"/>
              </a:rPr>
              <a:t>pale.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28490" y="0"/>
            <a:ext cx="4715509" cy="51572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15"/>
    </mc:Choice>
    <mc:Fallback>
      <p:transition spd="slow" advTm="7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27475"/>
            <a:ext cx="9144000" cy="3426460"/>
          </a:xfrm>
          <a:custGeom>
            <a:avLst/>
            <a:gdLst/>
            <a:ahLst/>
            <a:cxnLst/>
            <a:rect l="l" t="t" r="r" b="b"/>
            <a:pathLst>
              <a:path w="9144000" h="3426459">
                <a:moveTo>
                  <a:pt x="0" y="3425952"/>
                </a:moveTo>
                <a:lnTo>
                  <a:pt x="9144000" y="3425952"/>
                </a:lnTo>
                <a:lnTo>
                  <a:pt x="9144000" y="0"/>
                </a:lnTo>
                <a:lnTo>
                  <a:pt x="0" y="0"/>
                </a:lnTo>
                <a:lnTo>
                  <a:pt x="0" y="342595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29200" y="1713738"/>
            <a:ext cx="4114799" cy="419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37917" y="0"/>
            <a:ext cx="45377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CASEOUS</a:t>
            </a:r>
            <a:r>
              <a:rPr spc="125" dirty="0"/>
              <a:t> </a:t>
            </a:r>
            <a:r>
              <a:rPr spc="-25" dirty="0"/>
              <a:t>NECROSIS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-507" y="728851"/>
            <a:ext cx="9015730" cy="6078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4102100" indent="-457200" algn="just">
              <a:lnSpc>
                <a:spcPct val="110000"/>
              </a:lnSpc>
              <a:spcBef>
                <a:spcPts val="100"/>
              </a:spcBef>
              <a:buFont typeface="Wingdings"/>
              <a:buChar char=""/>
              <a:tabLst>
                <a:tab pos="469900" algn="l"/>
              </a:tabLst>
            </a:pPr>
            <a:r>
              <a:rPr sz="2800" spc="-25" dirty="0">
                <a:latin typeface="Calibri"/>
                <a:cs typeface="Calibri"/>
              </a:rPr>
              <a:t>Found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25" dirty="0">
                <a:latin typeface="Calibri"/>
                <a:cs typeface="Calibri"/>
              </a:rPr>
              <a:t>centre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35" dirty="0">
                <a:latin typeface="Calibri"/>
                <a:cs typeface="Calibri"/>
              </a:rPr>
              <a:t>foci </a:t>
            </a:r>
            <a:r>
              <a:rPr sz="2800" spc="-5" dirty="0">
                <a:latin typeface="Calibri"/>
                <a:cs typeface="Calibri"/>
              </a:rPr>
              <a:t>of  </a:t>
            </a:r>
            <a:r>
              <a:rPr sz="2800" spc="-15" dirty="0">
                <a:latin typeface="Calibri"/>
                <a:cs typeface="Calibri"/>
              </a:rPr>
              <a:t>tuberculous </a:t>
            </a:r>
            <a:r>
              <a:rPr sz="2800" spc="-25" dirty="0">
                <a:latin typeface="Calibri"/>
                <a:cs typeface="Calibri"/>
              </a:rPr>
              <a:t>infections</a:t>
            </a:r>
            <a:r>
              <a:rPr sz="2800" spc="5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  <a:p>
            <a:pPr marL="469900" marR="4122420" indent="-457200" algn="just">
              <a:lnSpc>
                <a:spcPct val="107100"/>
              </a:lnSpc>
              <a:spcBef>
                <a:spcPts val="630"/>
              </a:spcBef>
              <a:buFont typeface="Wingdings"/>
              <a:buChar char=""/>
              <a:tabLst>
                <a:tab pos="469900" algn="l"/>
              </a:tabLst>
            </a:pPr>
            <a:r>
              <a:rPr sz="2800" spc="-75" dirty="0">
                <a:latin typeface="Calibri"/>
                <a:cs typeface="Calibri"/>
              </a:rPr>
              <a:t>Term </a:t>
            </a:r>
            <a:r>
              <a:rPr sz="2800" spc="-10" dirty="0">
                <a:latin typeface="Calibri"/>
                <a:cs typeface="Calibri"/>
              </a:rPr>
              <a:t>")caseous" </a:t>
            </a:r>
            <a:r>
              <a:rPr sz="2800" spc="-5" dirty="0">
                <a:latin typeface="Calibri"/>
                <a:cs typeface="Calibri"/>
              </a:rPr>
              <a:t>cheese- </a:t>
            </a:r>
            <a:r>
              <a:rPr sz="2800" spc="-45" dirty="0">
                <a:latin typeface="Calibri"/>
                <a:cs typeface="Calibri"/>
              </a:rPr>
              <a:t>like)  </a:t>
            </a:r>
            <a:r>
              <a:rPr sz="2800" spc="-10" dirty="0">
                <a:latin typeface="Calibri"/>
                <a:cs typeface="Calibri"/>
              </a:rPr>
              <a:t>is </a:t>
            </a:r>
            <a:r>
              <a:rPr sz="2800" spc="-15" dirty="0">
                <a:latin typeface="Calibri"/>
                <a:cs typeface="Calibri"/>
              </a:rPr>
              <a:t>derived  </a:t>
            </a:r>
            <a:r>
              <a:rPr sz="2800" spc="-35" dirty="0">
                <a:latin typeface="Calibri"/>
                <a:cs typeface="Calibri"/>
              </a:rPr>
              <a:t>from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friable  </a:t>
            </a:r>
            <a:r>
              <a:rPr sz="2800" spc="-20" dirty="0">
                <a:latin typeface="Calibri"/>
                <a:cs typeface="Calibri"/>
              </a:rPr>
              <a:t>yellow-white appearance </a:t>
            </a:r>
            <a:r>
              <a:rPr sz="2800" spc="-5" dirty="0">
                <a:latin typeface="Calibri"/>
                <a:cs typeface="Calibri"/>
              </a:rPr>
              <a:t>of  the </a:t>
            </a:r>
            <a:r>
              <a:rPr sz="2800" spc="-25" dirty="0">
                <a:latin typeface="Calibri"/>
                <a:cs typeface="Calibri"/>
              </a:rPr>
              <a:t>area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necrosis</a:t>
            </a:r>
            <a:endParaRPr sz="2800">
              <a:latin typeface="Calibri"/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469900" algn="l"/>
              </a:tabLst>
            </a:pPr>
            <a:r>
              <a:rPr sz="2800" spc="-5" dirty="0">
                <a:latin typeface="Calibri"/>
                <a:cs typeface="Calibri"/>
              </a:rPr>
              <a:t>Amorphous, </a:t>
            </a:r>
            <a:r>
              <a:rPr sz="2800" spc="-15" dirty="0">
                <a:latin typeface="Calibri"/>
                <a:cs typeface="Calibri"/>
              </a:rPr>
              <a:t>granular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debris</a:t>
            </a:r>
            <a:endParaRPr sz="2800">
              <a:latin typeface="Calibri"/>
              <a:cs typeface="Calibri"/>
            </a:endParaRPr>
          </a:p>
          <a:p>
            <a:pPr marL="469900" marR="4123054" indent="-457200" algn="just">
              <a:lnSpc>
                <a:spcPct val="107200"/>
              </a:lnSpc>
              <a:spcBef>
                <a:spcPts val="600"/>
              </a:spcBef>
              <a:buFont typeface="Wingdings"/>
              <a:buChar char=""/>
              <a:tabLst>
                <a:tab pos="469900" algn="l"/>
              </a:tabLst>
            </a:pPr>
            <a:r>
              <a:rPr sz="2800" spc="-10" dirty="0">
                <a:latin typeface="Calibri"/>
                <a:cs typeface="Calibri"/>
              </a:rPr>
              <a:t>The </a:t>
            </a:r>
            <a:r>
              <a:rPr sz="2800" spc="-5" dirty="0">
                <a:latin typeface="Calibri"/>
                <a:cs typeface="Calibri"/>
              </a:rPr>
              <a:t>cells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not </a:t>
            </a:r>
            <a:r>
              <a:rPr sz="2800" spc="-15" dirty="0">
                <a:latin typeface="Calibri"/>
                <a:cs typeface="Calibri"/>
              </a:rPr>
              <a:t>totally  </a:t>
            </a:r>
            <a:r>
              <a:rPr sz="2800" spc="-10" dirty="0">
                <a:latin typeface="Calibri"/>
                <a:cs typeface="Calibri"/>
              </a:rPr>
              <a:t>liquefied </a:t>
            </a:r>
            <a:r>
              <a:rPr sz="2800" spc="-5" dirty="0">
                <a:latin typeface="Calibri"/>
                <a:cs typeface="Calibri"/>
              </a:rPr>
              <a:t>nor </a:t>
            </a:r>
            <a:r>
              <a:rPr sz="2800" spc="-15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their </a:t>
            </a:r>
            <a:r>
              <a:rPr sz="2800" spc="-10" dirty="0">
                <a:latin typeface="Calibri"/>
                <a:cs typeface="Calibri"/>
              </a:rPr>
              <a:t>outlines  preserved(coagulation </a:t>
            </a:r>
            <a:r>
              <a:rPr sz="2800" spc="-5" dirty="0">
                <a:latin typeface="Calibri"/>
                <a:cs typeface="Calibri"/>
              </a:rPr>
              <a:t>and  </a:t>
            </a:r>
            <a:r>
              <a:rPr sz="2800" spc="-15" dirty="0">
                <a:latin typeface="Calibri"/>
                <a:cs typeface="Calibri"/>
              </a:rPr>
              <a:t>liquefaction).</a:t>
            </a:r>
            <a:endParaRPr sz="2800">
              <a:latin typeface="Calibri"/>
              <a:cs typeface="Calibri"/>
            </a:endParaRPr>
          </a:p>
          <a:p>
            <a:pPr marL="3944620" marR="5080">
              <a:lnSpc>
                <a:spcPct val="100000"/>
              </a:lnSpc>
              <a:spcBef>
                <a:spcPts val="280"/>
              </a:spcBef>
              <a:tabLst>
                <a:tab pos="5078095" algn="l"/>
              </a:tabLst>
            </a:pPr>
            <a:r>
              <a:rPr sz="2400" b="1" spc="-5" dirty="0">
                <a:solidFill>
                  <a:srgbClr val="006FC0"/>
                </a:solidFill>
                <a:latin typeface="Times New Roman"/>
                <a:cs typeface="Times New Roman"/>
              </a:rPr>
              <a:t>A tuberculous lung with </a:t>
            </a:r>
            <a:r>
              <a:rPr sz="2400" b="1" dirty="0">
                <a:solidFill>
                  <a:srgbClr val="006FC0"/>
                </a:solidFill>
                <a:latin typeface="Times New Roman"/>
                <a:cs typeface="Times New Roman"/>
              </a:rPr>
              <a:t>a large </a:t>
            </a:r>
            <a:r>
              <a:rPr sz="2400" b="1" spc="-15" dirty="0">
                <a:solidFill>
                  <a:srgbClr val="006FC0"/>
                </a:solidFill>
                <a:latin typeface="Times New Roman"/>
                <a:cs typeface="Times New Roman"/>
              </a:rPr>
              <a:t>area</a:t>
            </a:r>
            <a:r>
              <a:rPr sz="2400" b="1" spc="-18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6FC0"/>
                </a:solidFill>
                <a:latin typeface="Times New Roman"/>
                <a:cs typeface="Times New Roman"/>
              </a:rPr>
              <a:t>of  caseous	</a:t>
            </a:r>
            <a:r>
              <a:rPr sz="2400" b="1" spc="-10" dirty="0">
                <a:solidFill>
                  <a:srgbClr val="006FC0"/>
                </a:solidFill>
                <a:latin typeface="Times New Roman"/>
                <a:cs typeface="Times New Roman"/>
              </a:rPr>
              <a:t>necrosis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83"/>
    </mc:Choice>
    <mc:Fallback>
      <p:transition spd="slow" advTm="3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27475"/>
            <a:ext cx="9144000" cy="396875"/>
          </a:xfrm>
          <a:custGeom>
            <a:avLst/>
            <a:gdLst/>
            <a:ahLst/>
            <a:cxnLst/>
            <a:rect l="l" t="t" r="r" b="b"/>
            <a:pathLst>
              <a:path w="9144000" h="396875">
                <a:moveTo>
                  <a:pt x="0" y="396745"/>
                </a:moveTo>
                <a:lnTo>
                  <a:pt x="9144000" y="396745"/>
                </a:lnTo>
                <a:lnTo>
                  <a:pt x="9144000" y="0"/>
                </a:lnTo>
                <a:lnTo>
                  <a:pt x="0" y="0"/>
                </a:lnTo>
                <a:lnTo>
                  <a:pt x="0" y="39674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848980"/>
            <a:ext cx="9144000" cy="4445"/>
          </a:xfrm>
          <a:custGeom>
            <a:avLst/>
            <a:gdLst/>
            <a:ahLst/>
            <a:cxnLst/>
            <a:rect l="l" t="t" r="r" b="b"/>
            <a:pathLst>
              <a:path w="9144000" h="4445">
                <a:moveTo>
                  <a:pt x="0" y="4447"/>
                </a:moveTo>
                <a:lnTo>
                  <a:pt x="9144000" y="4447"/>
                </a:lnTo>
                <a:lnTo>
                  <a:pt x="9144000" y="0"/>
                </a:lnTo>
                <a:lnTo>
                  <a:pt x="0" y="0"/>
                </a:lnTo>
                <a:lnTo>
                  <a:pt x="0" y="444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61792" y="154686"/>
            <a:ext cx="28187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</a:t>
            </a:r>
            <a:r>
              <a:rPr spc="5" dirty="0"/>
              <a:t>r</a:t>
            </a:r>
            <a:r>
              <a:rPr dirty="0"/>
              <a:t>ph</a:t>
            </a:r>
            <a:r>
              <a:rPr spc="5" dirty="0"/>
              <a:t>o</a:t>
            </a:r>
            <a:r>
              <a:rPr spc="-5" dirty="0"/>
              <a:t>l</a:t>
            </a:r>
            <a:r>
              <a:rPr spc="-10" dirty="0"/>
              <a:t>o</a:t>
            </a:r>
            <a:r>
              <a:rPr dirty="0"/>
              <a:t>gy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3824221"/>
            <a:ext cx="9144000" cy="3025140"/>
          </a:xfrm>
          <a:custGeom>
            <a:avLst/>
            <a:gdLst/>
            <a:ahLst/>
            <a:cxnLst/>
            <a:rect l="l" t="t" r="r" b="b"/>
            <a:pathLst>
              <a:path w="9144000" h="3025140">
                <a:moveTo>
                  <a:pt x="0" y="3024759"/>
                </a:moveTo>
                <a:lnTo>
                  <a:pt x="9144000" y="3024759"/>
                </a:lnTo>
                <a:lnTo>
                  <a:pt x="9144000" y="0"/>
                </a:lnTo>
                <a:lnTo>
                  <a:pt x="0" y="0"/>
                </a:lnTo>
                <a:lnTo>
                  <a:pt x="0" y="302475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-507" y="789558"/>
            <a:ext cx="9157970" cy="4490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6665" indent="-572135">
              <a:lnSpc>
                <a:spcPts val="4265"/>
              </a:lnSpc>
              <a:buSzPct val="150000"/>
              <a:buFont typeface="Wingdings"/>
              <a:buChar char=""/>
              <a:tabLst>
                <a:tab pos="1257300" algn="l"/>
              </a:tabLst>
            </a:pPr>
            <a:r>
              <a:rPr sz="3200" spc="-15" dirty="0">
                <a:latin typeface="Calibri"/>
                <a:cs typeface="Calibri"/>
              </a:rPr>
              <a:t>Grossly</a:t>
            </a:r>
            <a:endParaRPr sz="3200">
              <a:latin typeface="Calibri"/>
              <a:cs typeface="Calibri"/>
            </a:endParaRPr>
          </a:p>
          <a:p>
            <a:pPr marL="490855" marR="313055" indent="-478790">
              <a:lnSpc>
                <a:spcPts val="2810"/>
              </a:lnSpc>
              <a:spcBef>
                <a:spcPts val="745"/>
              </a:spcBef>
              <a:buSzPct val="150000"/>
              <a:buFont typeface="Wingdings"/>
              <a:buChar char=""/>
              <a:tabLst>
                <a:tab pos="583565" algn="l"/>
                <a:tab pos="584200" algn="l"/>
              </a:tabLst>
            </a:pPr>
            <a:r>
              <a:rPr dirty="0"/>
              <a:t>	</a:t>
            </a:r>
            <a:r>
              <a:rPr sz="3600" spc="-37" baseline="2314" dirty="0">
                <a:latin typeface="Calibri"/>
                <a:cs typeface="Calibri"/>
              </a:rPr>
              <a:t>Foci </a:t>
            </a:r>
            <a:r>
              <a:rPr sz="3600" spc="-7" baseline="2314" dirty="0">
                <a:latin typeface="Calibri"/>
                <a:cs typeface="Calibri"/>
              </a:rPr>
              <a:t>of </a:t>
            </a:r>
            <a:r>
              <a:rPr sz="3600" spc="-15" baseline="2314" dirty="0">
                <a:latin typeface="Calibri"/>
                <a:cs typeface="Calibri"/>
              </a:rPr>
              <a:t>caseous necrosis, </a:t>
            </a:r>
            <a:r>
              <a:rPr sz="2400" dirty="0">
                <a:latin typeface="Calibri"/>
                <a:cs typeface="Calibri"/>
              </a:rPr>
              <a:t>as the </a:t>
            </a:r>
            <a:r>
              <a:rPr sz="2400" spc="-5" dirty="0">
                <a:latin typeface="Calibri"/>
                <a:cs typeface="Calibri"/>
              </a:rPr>
              <a:t>name </a:t>
            </a:r>
            <a:r>
              <a:rPr sz="2400" dirty="0">
                <a:latin typeface="Calibri"/>
                <a:cs typeface="Calibri"/>
              </a:rPr>
              <a:t>implies, </a:t>
            </a:r>
            <a:r>
              <a:rPr sz="2400" spc="-10" dirty="0">
                <a:latin typeface="Calibri"/>
                <a:cs typeface="Calibri"/>
              </a:rPr>
              <a:t>resemble </a:t>
            </a:r>
            <a:r>
              <a:rPr sz="2400" spc="5" dirty="0">
                <a:latin typeface="Calibri"/>
                <a:cs typeface="Calibri"/>
              </a:rPr>
              <a:t>dry </a:t>
            </a:r>
            <a:r>
              <a:rPr sz="2400" dirty="0">
                <a:latin typeface="Calibri"/>
                <a:cs typeface="Calibri"/>
              </a:rPr>
              <a:t>cheese  </a:t>
            </a:r>
            <a:r>
              <a:rPr sz="2400" spc="-15" dirty="0">
                <a:latin typeface="Calibri"/>
                <a:cs typeface="Calibri"/>
              </a:rPr>
              <a:t>granular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yellowish.</a:t>
            </a:r>
            <a:endParaRPr sz="2400">
              <a:latin typeface="Calibri"/>
              <a:cs typeface="Calibri"/>
            </a:endParaRPr>
          </a:p>
          <a:p>
            <a:pPr marL="355600" marR="5080" indent="-342900" algn="just">
              <a:lnSpc>
                <a:spcPts val="2900"/>
              </a:lnSpc>
              <a:spcBef>
                <a:spcPts val="10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This appearance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5" dirty="0">
                <a:latin typeface="Calibri"/>
                <a:cs typeface="Calibri"/>
              </a:rPr>
              <a:t>partly </a:t>
            </a:r>
            <a:r>
              <a:rPr sz="2400" spc="-15" dirty="0">
                <a:latin typeface="Calibri"/>
                <a:cs typeface="Calibri"/>
              </a:rPr>
              <a:t>attributed to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20" dirty="0">
                <a:latin typeface="Calibri"/>
                <a:cs typeface="Calibri"/>
              </a:rPr>
              <a:t>histotoxic effect </a:t>
            </a:r>
            <a:r>
              <a:rPr sz="2400" spc="-10" dirty="0">
                <a:latin typeface="Calibri"/>
                <a:cs typeface="Calibri"/>
              </a:rPr>
              <a:t>of  </a:t>
            </a:r>
            <a:r>
              <a:rPr sz="2400" spc="-5" dirty="0">
                <a:latin typeface="Calibri"/>
                <a:cs typeface="Calibri"/>
              </a:rPr>
              <a:t>lipopolysaccharides </a:t>
            </a:r>
            <a:r>
              <a:rPr sz="2400" spc="-10" dirty="0">
                <a:latin typeface="Calibri"/>
                <a:cs typeface="Calibri"/>
              </a:rPr>
              <a:t>present </a:t>
            </a:r>
            <a:r>
              <a:rPr sz="2400" dirty="0">
                <a:latin typeface="Calibri"/>
                <a:cs typeface="Calibri"/>
              </a:rPr>
              <a:t>in the </a:t>
            </a:r>
            <a:r>
              <a:rPr sz="2400" spc="-10" dirty="0">
                <a:latin typeface="Calibri"/>
                <a:cs typeface="Calibri"/>
              </a:rPr>
              <a:t>capsule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tubercle bacilli,  </a:t>
            </a:r>
            <a:r>
              <a:rPr sz="2400" spc="-15" dirty="0">
                <a:latin typeface="Calibri"/>
                <a:cs typeface="Calibri"/>
              </a:rPr>
              <a:t>mycrobacterium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tuberculosis.</a:t>
            </a:r>
            <a:endParaRPr sz="2400">
              <a:latin typeface="Calibri"/>
              <a:cs typeface="Calibri"/>
            </a:endParaRPr>
          </a:p>
          <a:p>
            <a:pPr marL="1241425" lvl="1" indent="-572135">
              <a:lnSpc>
                <a:spcPts val="3045"/>
              </a:lnSpc>
              <a:spcBef>
                <a:spcPts val="1485"/>
              </a:spcBef>
              <a:buSzPct val="150000"/>
              <a:buFont typeface="Wingdings"/>
              <a:buChar char=""/>
              <a:tabLst>
                <a:tab pos="1242060" algn="l"/>
              </a:tabLst>
            </a:pPr>
            <a:r>
              <a:rPr sz="2700" spc="-15" dirty="0">
                <a:latin typeface="Calibri"/>
                <a:cs typeface="Calibri"/>
              </a:rPr>
              <a:t>Microscopically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ts val="2685"/>
              </a:lnSpc>
              <a:buFont typeface="Wingdings"/>
              <a:buChar char=""/>
              <a:tabLst>
                <a:tab pos="355600" algn="l"/>
                <a:tab pos="1036955" algn="l"/>
                <a:tab pos="2388235" algn="l"/>
                <a:tab pos="3050540" algn="l"/>
                <a:tab pos="3665854" algn="l"/>
                <a:tab pos="5546725" algn="l"/>
                <a:tab pos="7325995" algn="l"/>
                <a:tab pos="8011795" algn="l"/>
              </a:tabLst>
            </a:pPr>
            <a:r>
              <a:rPr sz="2400" spc="-5" dirty="0">
                <a:latin typeface="Calibri"/>
                <a:cs typeface="Calibri"/>
              </a:rPr>
              <a:t>The	</a:t>
            </a:r>
            <a:r>
              <a:rPr sz="2400" spc="-10" dirty="0">
                <a:latin typeface="Calibri"/>
                <a:cs typeface="Calibri"/>
              </a:rPr>
              <a:t>necrosed	</a:t>
            </a:r>
            <a:r>
              <a:rPr sz="2400" spc="-30" dirty="0">
                <a:latin typeface="Calibri"/>
                <a:cs typeface="Calibri"/>
              </a:rPr>
              <a:t>foci	</a:t>
            </a:r>
            <a:r>
              <a:rPr sz="2400" spc="-25" dirty="0">
                <a:latin typeface="Calibri"/>
                <a:cs typeface="Calibri"/>
              </a:rPr>
              <a:t>are	</a:t>
            </a:r>
            <a:r>
              <a:rPr sz="2400" spc="-10" dirty="0">
                <a:latin typeface="Calibri"/>
                <a:cs typeface="Calibri"/>
              </a:rPr>
              <a:t>structureless,	</a:t>
            </a:r>
            <a:r>
              <a:rPr sz="2400" spc="-5" dirty="0">
                <a:latin typeface="Calibri"/>
                <a:cs typeface="Calibri"/>
              </a:rPr>
              <a:t>eosinophilic,	and	</a:t>
            </a:r>
            <a:r>
              <a:rPr sz="2400" spc="-25" dirty="0">
                <a:latin typeface="Calibri"/>
                <a:cs typeface="Calibri"/>
              </a:rPr>
              <a:t>contain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25"/>
              </a:spcBef>
            </a:pPr>
            <a:r>
              <a:rPr sz="2400" spc="-15" dirty="0">
                <a:latin typeface="Calibri"/>
                <a:cs typeface="Calibri"/>
              </a:rPr>
              <a:t>granular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debris</a:t>
            </a:r>
            <a:endParaRPr sz="2400">
              <a:latin typeface="Calibri"/>
              <a:cs typeface="Calibri"/>
            </a:endParaRPr>
          </a:p>
          <a:p>
            <a:pPr marL="355600" marR="394970" indent="-342900">
              <a:lnSpc>
                <a:spcPct val="100499"/>
              </a:lnSpc>
              <a:spcBef>
                <a:spcPts val="10"/>
              </a:spcBef>
              <a:buFont typeface="Wingdings"/>
              <a:buChar char=""/>
              <a:tabLst>
                <a:tab pos="355600" algn="l"/>
                <a:tab pos="1106805" algn="l"/>
                <a:tab pos="2897505" algn="l"/>
                <a:tab pos="3909695" algn="l"/>
                <a:tab pos="4967605" algn="l"/>
                <a:tab pos="6901815" algn="l"/>
              </a:tabLst>
            </a:pPr>
            <a:r>
              <a:rPr sz="2400" spc="-5" dirty="0">
                <a:latin typeface="Calibri"/>
                <a:cs typeface="Calibri"/>
              </a:rPr>
              <a:t>Th</a:t>
            </a:r>
            <a:r>
              <a:rPr sz="2400" dirty="0">
                <a:latin typeface="Calibri"/>
                <a:cs typeface="Calibri"/>
              </a:rPr>
              <a:t>e	</a:t>
            </a:r>
            <a:r>
              <a:rPr sz="2400" spc="-5" dirty="0">
                <a:latin typeface="Calibri"/>
                <a:cs typeface="Calibri"/>
              </a:rPr>
              <a:t>sur</a:t>
            </a:r>
            <a:r>
              <a:rPr sz="2400" spc="-7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u</a:t>
            </a:r>
            <a:r>
              <a:rPr sz="2400" spc="-5" dirty="0">
                <a:latin typeface="Calibri"/>
                <a:cs typeface="Calibri"/>
              </a:rPr>
              <a:t>ndin</a:t>
            </a:r>
            <a:r>
              <a:rPr sz="2400" dirty="0">
                <a:latin typeface="Calibri"/>
                <a:cs typeface="Calibri"/>
              </a:rPr>
              <a:t>g	tiss</a:t>
            </a:r>
            <a:r>
              <a:rPr sz="2400" spc="-20" dirty="0">
                <a:latin typeface="Calibri"/>
                <a:cs typeface="Calibri"/>
              </a:rPr>
              <a:t>u</a:t>
            </a:r>
            <a:r>
              <a:rPr sz="2400" dirty="0">
                <a:latin typeface="Calibri"/>
                <a:cs typeface="Calibri"/>
              </a:rPr>
              <a:t>e	</a:t>
            </a:r>
            <a:r>
              <a:rPr sz="2400" spc="-5" dirty="0">
                <a:latin typeface="Calibri"/>
                <a:cs typeface="Calibri"/>
              </a:rPr>
              <a:t>sh</a:t>
            </a:r>
            <a:r>
              <a:rPr sz="2400" spc="-45" dirty="0">
                <a:latin typeface="Calibri"/>
                <a:cs typeface="Calibri"/>
              </a:rPr>
              <a:t>o</a:t>
            </a:r>
            <a:r>
              <a:rPr sz="2400" spc="-50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s	ch</a:t>
            </a:r>
            <a:r>
              <a:rPr sz="2400" spc="5" dirty="0">
                <a:latin typeface="Calibri"/>
                <a:cs typeface="Calibri"/>
              </a:rPr>
              <a:t>a</a:t>
            </a:r>
            <a:r>
              <a:rPr sz="2400" spc="-9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50" dirty="0">
                <a:latin typeface="Calibri"/>
                <a:cs typeface="Calibri"/>
              </a:rPr>
              <a:t>t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ri</a:t>
            </a:r>
            <a:r>
              <a:rPr sz="2400" spc="-5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c	</a:t>
            </a:r>
            <a:r>
              <a:rPr sz="2400" spc="-5" dirty="0">
                <a:latin typeface="Calibri"/>
                <a:cs typeface="Calibri"/>
              </a:rPr>
              <a:t>g</a:t>
            </a:r>
            <a:r>
              <a:rPr sz="2400" spc="-105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anulo</a:t>
            </a:r>
            <a:r>
              <a:rPr sz="2400" spc="-5" dirty="0">
                <a:latin typeface="Calibri"/>
                <a:cs typeface="Calibri"/>
              </a:rPr>
              <a:t>m</a:t>
            </a:r>
            <a:r>
              <a:rPr sz="2400" spc="-50" dirty="0">
                <a:latin typeface="Calibri"/>
                <a:cs typeface="Calibri"/>
              </a:rPr>
              <a:t>at</a:t>
            </a:r>
            <a:r>
              <a:rPr sz="2400" spc="-5" dirty="0">
                <a:latin typeface="Calibri"/>
                <a:cs typeface="Calibri"/>
              </a:rPr>
              <a:t>ous  </a:t>
            </a:r>
            <a:r>
              <a:rPr sz="2400" spc="-10" dirty="0">
                <a:latin typeface="Calibri"/>
                <a:cs typeface="Calibri"/>
              </a:rPr>
              <a:t>inflammatory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reaction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0179" y="5210302"/>
            <a:ext cx="44062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355600" algn="l"/>
                <a:tab pos="1831975" algn="l"/>
                <a:tab pos="2304415" algn="l"/>
                <a:tab pos="3851910" algn="l"/>
              </a:tabLst>
            </a:pPr>
            <a:r>
              <a:rPr sz="2400" spc="-5" dirty="0">
                <a:latin typeface="Calibri"/>
                <a:cs typeface="Calibri"/>
              </a:rPr>
              <a:t>Cons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ting	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f	epith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li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id	c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lls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68722" y="5210302"/>
            <a:ext cx="4387850" cy="706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440"/>
              </a:lnSpc>
              <a:spcBef>
                <a:spcPts val="100"/>
              </a:spcBef>
              <a:tabLst>
                <a:tab pos="767715" algn="l"/>
                <a:tab pos="2514600" algn="l"/>
                <a:tab pos="3348354" algn="l"/>
                <a:tab pos="4109085" algn="l"/>
              </a:tabLst>
            </a:pPr>
            <a:r>
              <a:rPr sz="2400" dirty="0">
                <a:latin typeface="Calibri"/>
                <a:cs typeface="Calibri"/>
              </a:rPr>
              <a:t>w</a:t>
            </a:r>
            <a:r>
              <a:rPr sz="2400" spc="-1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th	i</a:t>
            </a:r>
            <a:r>
              <a:rPr sz="2400" spc="-50" dirty="0">
                <a:latin typeface="Calibri"/>
                <a:cs typeface="Calibri"/>
              </a:rPr>
              <a:t>nt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70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70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se</a:t>
            </a:r>
            <a:r>
              <a:rPr sz="2400" dirty="0">
                <a:latin typeface="Calibri"/>
                <a:cs typeface="Calibri"/>
              </a:rPr>
              <a:t>d	gi</a:t>
            </a:r>
            <a:r>
              <a:rPr sz="2400" spc="-15" dirty="0">
                <a:latin typeface="Calibri"/>
                <a:cs typeface="Calibri"/>
              </a:rPr>
              <a:t>a</a:t>
            </a:r>
            <a:r>
              <a:rPr sz="2400" spc="-50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t	c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lls	</a:t>
            </a:r>
            <a:r>
              <a:rPr sz="2400" spc="-10" dirty="0">
                <a:latin typeface="Calibri"/>
                <a:cs typeface="Calibri"/>
              </a:rPr>
              <a:t>of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ts val="2920"/>
              </a:lnSpc>
              <a:tabLst>
                <a:tab pos="661035" algn="l"/>
                <a:tab pos="1393825" algn="l"/>
                <a:tab pos="2840990" algn="l"/>
                <a:tab pos="3880485" algn="l"/>
              </a:tabLst>
            </a:pPr>
            <a:r>
              <a:rPr sz="2800" spc="-15" dirty="0">
                <a:latin typeface="Calibri"/>
                <a:cs typeface="Calibri"/>
              </a:rPr>
              <a:t>a</a:t>
            </a:r>
            <a:r>
              <a:rPr sz="3600" spc="15" baseline="1157" dirty="0">
                <a:latin typeface="Calibri"/>
                <a:cs typeface="Calibri"/>
              </a:rPr>
              <a:t>n</a:t>
            </a:r>
            <a:r>
              <a:rPr sz="3600" baseline="1157" dirty="0">
                <a:latin typeface="Calibri"/>
                <a:cs typeface="Calibri"/>
              </a:rPr>
              <a:t>d	</a:t>
            </a:r>
            <a:r>
              <a:rPr sz="3600" spc="-37" baseline="1157" dirty="0">
                <a:latin typeface="Calibri"/>
                <a:cs typeface="Calibri"/>
              </a:rPr>
              <a:t>al</a:t>
            </a:r>
            <a:r>
              <a:rPr sz="3600" spc="-44" baseline="1157" dirty="0">
                <a:latin typeface="Calibri"/>
                <a:cs typeface="Calibri"/>
              </a:rPr>
              <a:t>s</a:t>
            </a:r>
            <a:r>
              <a:rPr sz="3600" baseline="1157" dirty="0">
                <a:latin typeface="Calibri"/>
                <a:cs typeface="Calibri"/>
              </a:rPr>
              <a:t>o	</a:t>
            </a:r>
            <a:r>
              <a:rPr sz="3600" spc="-7" baseline="1157" dirty="0">
                <a:latin typeface="Calibri"/>
                <a:cs typeface="Calibri"/>
              </a:rPr>
              <a:t>pe</a:t>
            </a:r>
            <a:r>
              <a:rPr sz="3600" baseline="1157" dirty="0">
                <a:latin typeface="Calibri"/>
                <a:cs typeface="Calibri"/>
              </a:rPr>
              <a:t>riph</a:t>
            </a:r>
            <a:r>
              <a:rPr sz="3600" spc="15" baseline="1157" dirty="0">
                <a:latin typeface="Calibri"/>
                <a:cs typeface="Calibri"/>
              </a:rPr>
              <a:t>e</a:t>
            </a:r>
            <a:r>
              <a:rPr sz="3600" spc="-104" baseline="1157" dirty="0">
                <a:latin typeface="Calibri"/>
                <a:cs typeface="Calibri"/>
              </a:rPr>
              <a:t>r</a:t>
            </a:r>
            <a:r>
              <a:rPr sz="3600" baseline="1157" dirty="0">
                <a:latin typeface="Calibri"/>
                <a:cs typeface="Calibri"/>
              </a:rPr>
              <a:t>al	</a:t>
            </a:r>
            <a:r>
              <a:rPr sz="3600" spc="-15" baseline="1157" dirty="0">
                <a:latin typeface="Calibri"/>
                <a:cs typeface="Calibri"/>
              </a:rPr>
              <a:t>m</a:t>
            </a:r>
            <a:r>
              <a:rPr sz="3600" baseline="1157" dirty="0">
                <a:latin typeface="Calibri"/>
                <a:cs typeface="Calibri"/>
              </a:rPr>
              <a:t>a</a:t>
            </a:r>
            <a:r>
              <a:rPr sz="3600" spc="-60" baseline="1157" dirty="0">
                <a:latin typeface="Calibri"/>
                <a:cs typeface="Calibri"/>
              </a:rPr>
              <a:t>n</a:t>
            </a:r>
            <a:r>
              <a:rPr sz="3600" baseline="1157" dirty="0">
                <a:latin typeface="Calibri"/>
                <a:cs typeface="Calibri"/>
              </a:rPr>
              <a:t>tle	</a:t>
            </a:r>
            <a:r>
              <a:rPr sz="3600" spc="-15" baseline="1157" dirty="0">
                <a:latin typeface="Calibri"/>
                <a:cs typeface="Calibri"/>
              </a:rPr>
              <a:t>of</a:t>
            </a:r>
            <a:endParaRPr sz="3600" baseline="1157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3080" y="5496864"/>
            <a:ext cx="4262120" cy="70993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490"/>
              </a:spcBef>
              <a:tabLst>
                <a:tab pos="1425575" algn="l"/>
                <a:tab pos="1864360" algn="l"/>
                <a:tab pos="2903855" algn="l"/>
                <a:tab pos="3695065" algn="l"/>
              </a:tabLst>
            </a:pPr>
            <a:r>
              <a:rPr sz="3600" spc="-7" baseline="-3472" dirty="0">
                <a:latin typeface="Calibri"/>
                <a:cs typeface="Calibri"/>
              </a:rPr>
              <a:t>La</a:t>
            </a:r>
            <a:r>
              <a:rPr sz="3600" baseline="-3472" dirty="0">
                <a:latin typeface="Calibri"/>
                <a:cs typeface="Calibri"/>
              </a:rPr>
              <a:t>ng</a:t>
            </a:r>
            <a:r>
              <a:rPr sz="3600" spc="-7" baseline="-3472" dirty="0">
                <a:latin typeface="Calibri"/>
                <a:cs typeface="Calibri"/>
              </a:rPr>
              <a:t>h</a:t>
            </a:r>
            <a:r>
              <a:rPr sz="3600" baseline="-3472" dirty="0">
                <a:latin typeface="Calibri"/>
                <a:cs typeface="Calibri"/>
              </a:rPr>
              <a:t>a</a:t>
            </a:r>
            <a:r>
              <a:rPr sz="3600" spc="15" baseline="-3472" dirty="0">
                <a:latin typeface="Calibri"/>
                <a:cs typeface="Calibri"/>
              </a:rPr>
              <a:t>n</a:t>
            </a:r>
            <a:r>
              <a:rPr sz="3600" spc="-7" baseline="-3472" dirty="0">
                <a:latin typeface="Calibri"/>
                <a:cs typeface="Calibri"/>
              </a:rPr>
              <a:t>s</a:t>
            </a:r>
            <a:r>
              <a:rPr sz="3600" baseline="-3472" dirty="0">
                <a:latin typeface="Calibri"/>
                <a:cs typeface="Calibri"/>
              </a:rPr>
              <a:t>’	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r	</a:t>
            </a:r>
            <a:r>
              <a:rPr sz="2400" spc="-75" dirty="0">
                <a:latin typeface="Calibri"/>
                <a:cs typeface="Calibri"/>
              </a:rPr>
              <a:t>f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-6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eign	</a:t>
            </a:r>
            <a:r>
              <a:rPr sz="2400" spc="-5" dirty="0">
                <a:latin typeface="Calibri"/>
                <a:cs typeface="Calibri"/>
              </a:rPr>
              <a:t>b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10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y	t</a:t>
            </a:r>
            <a:r>
              <a:rPr sz="2400" spc="5" dirty="0">
                <a:latin typeface="Calibri"/>
                <a:cs typeface="Calibri"/>
              </a:rPr>
              <a:t>y</a:t>
            </a:r>
            <a:r>
              <a:rPr sz="2400" spc="10" dirty="0">
                <a:latin typeface="Calibri"/>
                <a:cs typeface="Calibri"/>
              </a:rPr>
              <a:t>p</a:t>
            </a:r>
            <a:r>
              <a:rPr sz="2400" dirty="0">
                <a:latin typeface="Calibri"/>
                <a:cs typeface="Calibri"/>
              </a:rPr>
              <a:t>e  </a:t>
            </a:r>
            <a:r>
              <a:rPr sz="2400" spc="-5" dirty="0">
                <a:latin typeface="Calibri"/>
                <a:cs typeface="Calibri"/>
              </a:rPr>
              <a:t>lymphocytes.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823"/>
    </mc:Choice>
    <mc:Fallback>
      <p:transition spd="slow" advTm="66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27475"/>
            <a:ext cx="9144000" cy="3426460"/>
          </a:xfrm>
          <a:custGeom>
            <a:avLst/>
            <a:gdLst/>
            <a:ahLst/>
            <a:cxnLst/>
            <a:rect l="l" t="t" r="r" b="b"/>
            <a:pathLst>
              <a:path w="9144000" h="3426459">
                <a:moveTo>
                  <a:pt x="0" y="3425952"/>
                </a:moveTo>
                <a:lnTo>
                  <a:pt x="9144000" y="3425952"/>
                </a:lnTo>
                <a:lnTo>
                  <a:pt x="9144000" y="0"/>
                </a:lnTo>
                <a:lnTo>
                  <a:pt x="0" y="0"/>
                </a:lnTo>
                <a:lnTo>
                  <a:pt x="0" y="342595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4498" y="126872"/>
            <a:ext cx="469392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41575" algn="l"/>
              </a:tabLst>
            </a:pPr>
            <a:r>
              <a:rPr spc="-20" dirty="0"/>
              <a:t>CASEOUS	</a:t>
            </a:r>
            <a:r>
              <a:rPr spc="-25" dirty="0"/>
              <a:t>NECROSIS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8236" y="5402681"/>
            <a:ext cx="34188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9435" marR="5080" indent="-54737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latin typeface="Calibri"/>
                <a:cs typeface="Calibri"/>
              </a:rPr>
              <a:t>Caseous </a:t>
            </a:r>
            <a:r>
              <a:rPr sz="3600" spc="-15" dirty="0">
                <a:latin typeface="Calibri"/>
                <a:cs typeface="Calibri"/>
              </a:rPr>
              <a:t>necrosis </a:t>
            </a:r>
            <a:r>
              <a:rPr sz="3600" dirty="0">
                <a:latin typeface="Calibri"/>
                <a:cs typeface="Calibri"/>
              </a:rPr>
              <a:t>-  </a:t>
            </a:r>
            <a:r>
              <a:rPr sz="3600" spc="-25" dirty="0">
                <a:latin typeface="Calibri"/>
                <a:cs typeface="Calibri"/>
              </a:rPr>
              <a:t>Tuberculosis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94" y="811530"/>
            <a:ext cx="4632198" cy="4246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51788" y="489204"/>
            <a:ext cx="1918715" cy="1162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94460" y="508508"/>
            <a:ext cx="1719580" cy="963294"/>
          </a:xfrm>
          <a:custGeom>
            <a:avLst/>
            <a:gdLst/>
            <a:ahLst/>
            <a:cxnLst/>
            <a:rect l="l" t="t" r="r" b="b"/>
            <a:pathLst>
              <a:path w="1719580" h="963294">
                <a:moveTo>
                  <a:pt x="1609874" y="924256"/>
                </a:moveTo>
                <a:lnTo>
                  <a:pt x="1591437" y="957579"/>
                </a:lnTo>
                <a:lnTo>
                  <a:pt x="1719072" y="962913"/>
                </a:lnTo>
                <a:lnTo>
                  <a:pt x="1698873" y="933450"/>
                </a:lnTo>
                <a:lnTo>
                  <a:pt x="1626489" y="933450"/>
                </a:lnTo>
                <a:lnTo>
                  <a:pt x="1609874" y="924256"/>
                </a:lnTo>
                <a:close/>
              </a:path>
              <a:path w="1719580" h="963294">
                <a:moveTo>
                  <a:pt x="1628369" y="890829"/>
                </a:moveTo>
                <a:lnTo>
                  <a:pt x="1609874" y="924256"/>
                </a:lnTo>
                <a:lnTo>
                  <a:pt x="1626489" y="933450"/>
                </a:lnTo>
                <a:lnTo>
                  <a:pt x="1645031" y="900049"/>
                </a:lnTo>
                <a:lnTo>
                  <a:pt x="1628369" y="890829"/>
                </a:lnTo>
                <a:close/>
              </a:path>
              <a:path w="1719580" h="963294">
                <a:moveTo>
                  <a:pt x="1646809" y="857503"/>
                </a:moveTo>
                <a:lnTo>
                  <a:pt x="1628369" y="890829"/>
                </a:lnTo>
                <a:lnTo>
                  <a:pt x="1645031" y="900049"/>
                </a:lnTo>
                <a:lnTo>
                  <a:pt x="1626489" y="933450"/>
                </a:lnTo>
                <a:lnTo>
                  <a:pt x="1698873" y="933450"/>
                </a:lnTo>
                <a:lnTo>
                  <a:pt x="1646809" y="857503"/>
                </a:lnTo>
                <a:close/>
              </a:path>
              <a:path w="1719580" h="963294">
                <a:moveTo>
                  <a:pt x="18415" y="0"/>
                </a:moveTo>
                <a:lnTo>
                  <a:pt x="0" y="33400"/>
                </a:lnTo>
                <a:lnTo>
                  <a:pt x="1609874" y="924256"/>
                </a:lnTo>
                <a:lnTo>
                  <a:pt x="1628369" y="890829"/>
                </a:lnTo>
                <a:lnTo>
                  <a:pt x="18415" y="0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43501" y="810387"/>
            <a:ext cx="4499991" cy="42476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48809" y="5355742"/>
            <a:ext cx="3903979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95"/>
              </a:spcBef>
            </a:pPr>
            <a:r>
              <a:rPr sz="2800" b="1" spc="-15" dirty="0">
                <a:latin typeface="Calibri"/>
                <a:cs typeface="Calibri"/>
              </a:rPr>
              <a:t>Granulomatous  </a:t>
            </a:r>
            <a:r>
              <a:rPr sz="2800" b="1" spc="-10" dirty="0">
                <a:latin typeface="Calibri"/>
                <a:cs typeface="Calibri"/>
              </a:rPr>
              <a:t>inflammation </a:t>
            </a:r>
            <a:r>
              <a:rPr sz="2800" b="1" spc="-5" dirty="0">
                <a:latin typeface="Calibri"/>
                <a:cs typeface="Calibri"/>
              </a:rPr>
              <a:t>and </a:t>
            </a:r>
            <a:r>
              <a:rPr sz="2800" b="1" spc="-10" dirty="0">
                <a:latin typeface="Calibri"/>
                <a:cs typeface="Calibri"/>
              </a:rPr>
              <a:t>caseous  necrosis </a:t>
            </a:r>
            <a:r>
              <a:rPr sz="2800" b="1" spc="-5" dirty="0">
                <a:latin typeface="Calibri"/>
                <a:cs typeface="Calibri"/>
              </a:rPr>
              <a:t>in</a:t>
            </a:r>
            <a:r>
              <a:rPr sz="2800" b="1" spc="-10" dirty="0">
                <a:latin typeface="Calibri"/>
                <a:cs typeface="Calibri"/>
              </a:rPr>
              <a:t> liver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32"/>
    </mc:Choice>
    <mc:Fallback>
      <p:transition spd="slow" advTm="9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360" y="221860"/>
            <a:ext cx="312928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340" dirty="0"/>
              <a:t>FAT</a:t>
            </a:r>
            <a:r>
              <a:rPr b="1" spc="35" dirty="0"/>
              <a:t> </a:t>
            </a:r>
            <a:r>
              <a:rPr b="1" spc="-25" dirty="0"/>
              <a:t>NECROSIS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3427476"/>
            <a:ext cx="9144000" cy="3430904"/>
          </a:xfrm>
          <a:custGeom>
            <a:avLst/>
            <a:gdLst/>
            <a:ahLst/>
            <a:cxnLst/>
            <a:rect l="l" t="t" r="r" b="b"/>
            <a:pathLst>
              <a:path w="9144000" h="3430904">
                <a:moveTo>
                  <a:pt x="9143999" y="3430522"/>
                </a:moveTo>
                <a:lnTo>
                  <a:pt x="9143999" y="0"/>
                </a:lnTo>
                <a:lnTo>
                  <a:pt x="0" y="0"/>
                </a:lnTo>
                <a:lnTo>
                  <a:pt x="0" y="3430522"/>
                </a:lnTo>
                <a:lnTo>
                  <a:pt x="9143999" y="343052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2400" y="1219200"/>
            <a:ext cx="9157970" cy="532384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459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800" spc="-70" dirty="0">
                <a:latin typeface="Calibri"/>
                <a:cs typeface="Calibri"/>
              </a:rPr>
              <a:t>Refers </a:t>
            </a:r>
            <a:r>
              <a:rPr sz="2800" spc="-30" dirty="0">
                <a:latin typeface="Calibri"/>
                <a:cs typeface="Calibri"/>
              </a:rPr>
              <a:t>to </a:t>
            </a:r>
            <a:r>
              <a:rPr sz="2800" spc="-35" dirty="0">
                <a:latin typeface="Calibri"/>
                <a:cs typeface="Calibri"/>
              </a:rPr>
              <a:t>focal </a:t>
            </a:r>
            <a:r>
              <a:rPr sz="2800" spc="-20" dirty="0">
                <a:latin typeface="Calibri"/>
                <a:cs typeface="Calibri"/>
              </a:rPr>
              <a:t>areas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60" dirty="0">
                <a:latin typeface="Calibri"/>
                <a:cs typeface="Calibri"/>
              </a:rPr>
              <a:t>fat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destruction</a:t>
            </a:r>
            <a:endParaRPr sz="2800" dirty="0">
              <a:latin typeface="Calibri"/>
              <a:cs typeface="Calibri"/>
            </a:endParaRPr>
          </a:p>
          <a:p>
            <a:pPr marL="216535">
              <a:lnSpc>
                <a:spcPct val="100000"/>
              </a:lnSpc>
              <a:spcBef>
                <a:spcPts val="360"/>
              </a:spcBef>
            </a:pPr>
            <a:r>
              <a:rPr sz="2800" spc="-10" dirty="0">
                <a:latin typeface="Calibri"/>
                <a:cs typeface="Calibri"/>
              </a:rPr>
              <a:t>–Acute pancreatic</a:t>
            </a:r>
            <a:r>
              <a:rPr sz="2800" spc="-14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necrosis,</a:t>
            </a:r>
            <a:endParaRPr sz="2800" dirty="0">
              <a:latin typeface="Calibri"/>
              <a:cs typeface="Calibri"/>
            </a:endParaRPr>
          </a:p>
          <a:p>
            <a:pPr marL="216535">
              <a:lnSpc>
                <a:spcPct val="100000"/>
              </a:lnSpc>
              <a:spcBef>
                <a:spcPts val="375"/>
              </a:spcBef>
            </a:pPr>
            <a:r>
              <a:rPr sz="2800" spc="-10" dirty="0">
                <a:latin typeface="Calibri"/>
                <a:cs typeface="Calibri"/>
              </a:rPr>
              <a:t>–traumatic </a:t>
            </a:r>
            <a:r>
              <a:rPr sz="2800" spc="-45" dirty="0">
                <a:latin typeface="Calibri"/>
                <a:cs typeface="Calibri"/>
              </a:rPr>
              <a:t>fat </a:t>
            </a:r>
            <a:r>
              <a:rPr sz="2800" spc="-15" dirty="0">
                <a:latin typeface="Calibri"/>
                <a:cs typeface="Calibri"/>
              </a:rPr>
              <a:t>necrosis commonly </a:t>
            </a:r>
            <a:r>
              <a:rPr sz="2800" spc="-10" dirty="0">
                <a:latin typeface="Calibri"/>
                <a:cs typeface="Calibri"/>
              </a:rPr>
              <a:t>in</a:t>
            </a:r>
            <a:r>
              <a:rPr sz="2800" spc="145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breasts</a:t>
            </a:r>
            <a:endParaRPr sz="2800" dirty="0">
              <a:latin typeface="Calibri"/>
              <a:cs typeface="Calibri"/>
            </a:endParaRPr>
          </a:p>
          <a:p>
            <a:pPr marL="469900" marR="5080" indent="-457200">
              <a:lnSpc>
                <a:spcPts val="3190"/>
              </a:lnSpc>
              <a:spcBef>
                <a:spcPts val="91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800" spc="-30" dirty="0">
                <a:latin typeface="Calibri"/>
                <a:cs typeface="Calibri"/>
              </a:rPr>
              <a:t>Pancreatic </a:t>
            </a:r>
            <a:r>
              <a:rPr sz="2800" spc="-15" dirty="0">
                <a:latin typeface="Calibri"/>
                <a:cs typeface="Calibri"/>
              </a:rPr>
              <a:t>enzymes </a:t>
            </a:r>
            <a:r>
              <a:rPr sz="2800" spc="-20" dirty="0">
                <a:latin typeface="Calibri"/>
                <a:cs typeface="Calibri"/>
              </a:rPr>
              <a:t>that </a:t>
            </a:r>
            <a:r>
              <a:rPr sz="2800" spc="-45" dirty="0">
                <a:latin typeface="Calibri"/>
                <a:cs typeface="Calibri"/>
              </a:rPr>
              <a:t>have </a:t>
            </a:r>
            <a:r>
              <a:rPr sz="2800" spc="-35" dirty="0">
                <a:latin typeface="Calibri"/>
                <a:cs typeface="Calibri"/>
              </a:rPr>
              <a:t>leaked </a:t>
            </a:r>
            <a:r>
              <a:rPr sz="2800" spc="-10" dirty="0">
                <a:latin typeface="Calibri"/>
                <a:cs typeface="Calibri"/>
              </a:rPr>
              <a:t>out </a:t>
            </a:r>
            <a:r>
              <a:rPr sz="2800" spc="-5" dirty="0">
                <a:latin typeface="Calibri"/>
                <a:cs typeface="Calibri"/>
              </a:rPr>
              <a:t>acinar of cells </a:t>
            </a:r>
            <a:r>
              <a:rPr sz="2800" dirty="0">
                <a:latin typeface="Calibri"/>
                <a:cs typeface="Calibri"/>
              </a:rPr>
              <a:t>and  </a:t>
            </a:r>
            <a:r>
              <a:rPr sz="2800" spc="-10" dirty="0">
                <a:latin typeface="Calibri"/>
                <a:cs typeface="Calibri"/>
              </a:rPr>
              <a:t>ducts</a:t>
            </a:r>
            <a:endParaRPr sz="2800" dirty="0">
              <a:latin typeface="Calibri"/>
              <a:cs typeface="Calibri"/>
            </a:endParaRPr>
          </a:p>
          <a:p>
            <a:pPr marL="584200" indent="-571500">
              <a:lnSpc>
                <a:spcPct val="100000"/>
              </a:lnSpc>
              <a:spcBef>
                <a:spcPts val="894"/>
              </a:spcBef>
              <a:buSzPct val="150000"/>
              <a:buFont typeface="Wingdings"/>
              <a:buChar char=""/>
              <a:tabLst>
                <a:tab pos="584200" algn="l"/>
              </a:tabLst>
            </a:pPr>
            <a:r>
              <a:rPr sz="2600" spc="-5" dirty="0">
                <a:latin typeface="Calibri"/>
                <a:cs typeface="Calibri"/>
              </a:rPr>
              <a:t>liquefy </a:t>
            </a:r>
            <a:r>
              <a:rPr sz="2600" dirty="0">
                <a:latin typeface="Calibri"/>
                <a:cs typeface="Calibri"/>
              </a:rPr>
              <a:t>the </a:t>
            </a:r>
            <a:r>
              <a:rPr sz="2600" spc="-10" dirty="0">
                <a:latin typeface="Calibri"/>
                <a:cs typeface="Calibri"/>
              </a:rPr>
              <a:t>membranes </a:t>
            </a:r>
            <a:r>
              <a:rPr sz="2600" dirty="0">
                <a:latin typeface="Calibri"/>
                <a:cs typeface="Calibri"/>
              </a:rPr>
              <a:t>of </a:t>
            </a:r>
            <a:r>
              <a:rPr sz="2600" spc="-45" dirty="0">
                <a:latin typeface="Calibri"/>
                <a:cs typeface="Calibri"/>
              </a:rPr>
              <a:t>fat </a:t>
            </a:r>
            <a:r>
              <a:rPr sz="2600" spc="5" dirty="0">
                <a:latin typeface="Calibri"/>
                <a:cs typeface="Calibri"/>
              </a:rPr>
              <a:t>cells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5" dirty="0">
                <a:latin typeface="Calibri"/>
                <a:cs typeface="Calibri"/>
              </a:rPr>
              <a:t>the</a:t>
            </a:r>
            <a:r>
              <a:rPr sz="2600" spc="-229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peritoneum.</a:t>
            </a:r>
            <a:endParaRPr sz="2600" dirty="0">
              <a:latin typeface="Calibri"/>
              <a:cs typeface="Calibri"/>
            </a:endParaRPr>
          </a:p>
          <a:p>
            <a:pPr marL="469900" marR="425450" indent="-457200">
              <a:lnSpc>
                <a:spcPts val="2810"/>
              </a:lnSpc>
              <a:spcBef>
                <a:spcPts val="665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2600" spc="-5" dirty="0">
                <a:latin typeface="Calibri"/>
                <a:cs typeface="Calibri"/>
              </a:rPr>
              <a:t>lipases </a:t>
            </a:r>
            <a:r>
              <a:rPr sz="2600" dirty="0">
                <a:latin typeface="Calibri"/>
                <a:cs typeface="Calibri"/>
              </a:rPr>
              <a:t>split the </a:t>
            </a:r>
            <a:r>
              <a:rPr sz="2600" spc="-5" dirty="0">
                <a:latin typeface="Calibri"/>
                <a:cs typeface="Calibri"/>
              </a:rPr>
              <a:t>triglyceride </a:t>
            </a:r>
            <a:r>
              <a:rPr sz="2600" spc="-30" dirty="0">
                <a:latin typeface="Calibri"/>
                <a:cs typeface="Calibri"/>
              </a:rPr>
              <a:t>esters </a:t>
            </a:r>
            <a:r>
              <a:rPr sz="2600" spc="-20" dirty="0">
                <a:latin typeface="Calibri"/>
                <a:cs typeface="Calibri"/>
              </a:rPr>
              <a:t>contained </a:t>
            </a:r>
            <a:r>
              <a:rPr sz="2600" dirty="0">
                <a:latin typeface="Calibri"/>
                <a:cs typeface="Calibri"/>
              </a:rPr>
              <a:t>within </a:t>
            </a:r>
            <a:r>
              <a:rPr sz="2600" spc="-50" dirty="0">
                <a:latin typeface="Calibri"/>
                <a:cs typeface="Calibri"/>
              </a:rPr>
              <a:t>fat </a:t>
            </a:r>
            <a:r>
              <a:rPr sz="2600" dirty="0">
                <a:latin typeface="Calibri"/>
                <a:cs typeface="Calibri"/>
              </a:rPr>
              <a:t>cells</a:t>
            </a:r>
            <a:r>
              <a:rPr sz="2600" spc="-18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to  </a:t>
            </a:r>
            <a:r>
              <a:rPr sz="2600" spc="-45" dirty="0">
                <a:latin typeface="Calibri"/>
                <a:cs typeface="Calibri"/>
              </a:rPr>
              <a:t>fatty </a:t>
            </a:r>
            <a:r>
              <a:rPr sz="2600" spc="-5" dirty="0">
                <a:latin typeface="Calibri"/>
                <a:cs typeface="Calibri"/>
              </a:rPr>
              <a:t>acid.</a:t>
            </a:r>
            <a:endParaRPr sz="2600" dirty="0">
              <a:latin typeface="Calibri"/>
              <a:cs typeface="Calibri"/>
            </a:endParaRPr>
          </a:p>
          <a:p>
            <a:pPr marL="469900" marR="1076325" indent="-457200">
              <a:lnSpc>
                <a:spcPts val="2800"/>
              </a:lnSpc>
              <a:spcBef>
                <a:spcPts val="590"/>
              </a:spcBef>
              <a:buFont typeface="Wingdings"/>
              <a:buChar char=""/>
              <a:tabLst>
                <a:tab pos="469265" algn="l"/>
                <a:tab pos="469900" algn="l"/>
              </a:tabLst>
            </a:pPr>
            <a:r>
              <a:rPr sz="2600" spc="-5" dirty="0">
                <a:latin typeface="Calibri"/>
                <a:cs typeface="Calibri"/>
              </a:rPr>
              <a:t>These </a:t>
            </a:r>
            <a:r>
              <a:rPr sz="2600" spc="-15" dirty="0">
                <a:latin typeface="Calibri"/>
                <a:cs typeface="Calibri"/>
              </a:rPr>
              <a:t>combines </a:t>
            </a:r>
            <a:r>
              <a:rPr sz="2600" spc="-5" dirty="0">
                <a:latin typeface="Calibri"/>
                <a:cs typeface="Calibri"/>
              </a:rPr>
              <a:t>calcium </a:t>
            </a:r>
            <a:r>
              <a:rPr sz="2600" spc="-25" dirty="0">
                <a:latin typeface="Calibri"/>
                <a:cs typeface="Calibri"/>
              </a:rPr>
              <a:t>to </a:t>
            </a:r>
            <a:r>
              <a:rPr sz="2600" spc="-15" dirty="0">
                <a:latin typeface="Calibri"/>
                <a:cs typeface="Calibri"/>
              </a:rPr>
              <a:t>produce grossly </a:t>
            </a:r>
            <a:r>
              <a:rPr sz="2600" dirty="0">
                <a:latin typeface="Calibri"/>
                <a:cs typeface="Calibri"/>
              </a:rPr>
              <a:t>visible </a:t>
            </a:r>
            <a:r>
              <a:rPr sz="2600" spc="5" dirty="0">
                <a:latin typeface="Calibri"/>
                <a:cs typeface="Calibri"/>
              </a:rPr>
              <a:t>chalky  </a:t>
            </a:r>
            <a:r>
              <a:rPr sz="2600" spc="-10" dirty="0">
                <a:latin typeface="Calibri"/>
                <a:cs typeface="Calibri"/>
              </a:rPr>
              <a:t>white </a:t>
            </a:r>
            <a:r>
              <a:rPr sz="2600" spc="-15" dirty="0">
                <a:latin typeface="Calibri"/>
                <a:cs typeface="Calibri"/>
              </a:rPr>
              <a:t>areas </a:t>
            </a:r>
            <a:r>
              <a:rPr sz="2600" spc="-35" dirty="0">
                <a:latin typeface="Calibri"/>
                <a:cs typeface="Calibri"/>
              </a:rPr>
              <a:t>(fat </a:t>
            </a:r>
            <a:r>
              <a:rPr sz="2600" spc="-10" dirty="0">
                <a:latin typeface="Calibri"/>
                <a:cs typeface="Calibri"/>
              </a:rPr>
              <a:t>saponification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)</a:t>
            </a:r>
          </a:p>
          <a:p>
            <a:pPr marL="469900" indent="-457200">
              <a:lnSpc>
                <a:spcPct val="100000"/>
              </a:lnSpc>
              <a:spcBef>
                <a:spcPts val="245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600" spc="-5" dirty="0">
                <a:latin typeface="Calibri"/>
                <a:cs typeface="Calibri"/>
              </a:rPr>
              <a:t>Shadowy outlines of </a:t>
            </a:r>
            <a:r>
              <a:rPr sz="2600" spc="-10" dirty="0">
                <a:latin typeface="Calibri"/>
                <a:cs typeface="Calibri"/>
              </a:rPr>
              <a:t>necrotic </a:t>
            </a:r>
            <a:r>
              <a:rPr sz="2600" spc="-25" dirty="0">
                <a:latin typeface="Calibri"/>
                <a:cs typeface="Calibri"/>
              </a:rPr>
              <a:t>fat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cells</a:t>
            </a:r>
          </a:p>
          <a:p>
            <a:pPr marL="469900" indent="-457200">
              <a:lnSpc>
                <a:spcPct val="100000"/>
              </a:lnSpc>
              <a:spcBef>
                <a:spcPts val="275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sz="2600" spc="-5" dirty="0">
                <a:latin typeface="Calibri"/>
                <a:cs typeface="Calibri"/>
              </a:rPr>
              <a:t>Inflammatory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reaction</a:t>
            </a:r>
            <a:endParaRPr sz="2600" dirty="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36"/>
    </mc:Choice>
    <mc:Fallback>
      <p:transition spd="slow" advTm="4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1112266"/>
            <a:ext cx="6784848" cy="419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27475"/>
            <a:ext cx="9144000" cy="3426460"/>
          </a:xfrm>
          <a:custGeom>
            <a:avLst/>
            <a:gdLst/>
            <a:ahLst/>
            <a:cxnLst/>
            <a:rect l="l" t="t" r="r" b="b"/>
            <a:pathLst>
              <a:path w="9144000" h="3426459">
                <a:moveTo>
                  <a:pt x="0" y="3425952"/>
                </a:moveTo>
                <a:lnTo>
                  <a:pt x="9144000" y="3425952"/>
                </a:lnTo>
                <a:lnTo>
                  <a:pt x="9144000" y="0"/>
                </a:lnTo>
                <a:lnTo>
                  <a:pt x="0" y="0"/>
                </a:lnTo>
                <a:lnTo>
                  <a:pt x="0" y="342595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36875" y="207975"/>
            <a:ext cx="399732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340" dirty="0"/>
              <a:t>FAT</a:t>
            </a:r>
            <a:r>
              <a:rPr sz="4400" b="1" spc="-305" dirty="0"/>
              <a:t> </a:t>
            </a:r>
            <a:r>
              <a:rPr sz="4400" b="1" spc="-25" dirty="0"/>
              <a:t>NECROSIS</a:t>
            </a:r>
            <a:endParaRPr sz="4400" b="1" dirty="0"/>
          </a:p>
        </p:txBody>
      </p:sp>
      <p:sp>
        <p:nvSpPr>
          <p:cNvPr id="5" name="object 5"/>
          <p:cNvSpPr txBox="1"/>
          <p:nvPr/>
        </p:nvSpPr>
        <p:spPr>
          <a:xfrm>
            <a:off x="1057452" y="5300853"/>
            <a:ext cx="7204075" cy="11436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4925" algn="ctr">
              <a:lnSpc>
                <a:spcPts val="2185"/>
              </a:lnSpc>
              <a:spcBef>
                <a:spcPts val="120"/>
              </a:spcBef>
            </a:pPr>
            <a:r>
              <a:rPr sz="1850" b="1" spc="-25" dirty="0">
                <a:latin typeface="Calibri"/>
                <a:cs typeface="Calibri"/>
              </a:rPr>
              <a:t>Fat </a:t>
            </a:r>
            <a:r>
              <a:rPr sz="1850" b="1" dirty="0">
                <a:latin typeface="Calibri"/>
                <a:cs typeface="Calibri"/>
              </a:rPr>
              <a:t>necrosis </a:t>
            </a:r>
            <a:r>
              <a:rPr sz="1850" b="1" spc="5" dirty="0">
                <a:latin typeface="Calibri"/>
                <a:cs typeface="Calibri"/>
              </a:rPr>
              <a:t>in </a:t>
            </a:r>
            <a:r>
              <a:rPr sz="1850" b="1" dirty="0">
                <a:latin typeface="Calibri"/>
                <a:cs typeface="Calibri"/>
              </a:rPr>
              <a:t>acute</a:t>
            </a:r>
            <a:r>
              <a:rPr sz="1850" b="1" spc="65" dirty="0">
                <a:latin typeface="Calibri"/>
                <a:cs typeface="Calibri"/>
              </a:rPr>
              <a:t> </a:t>
            </a:r>
            <a:r>
              <a:rPr sz="1850" b="1" dirty="0">
                <a:latin typeface="Calibri"/>
                <a:cs typeface="Calibri"/>
              </a:rPr>
              <a:t>pancreatitis.</a:t>
            </a:r>
            <a:endParaRPr sz="1850">
              <a:latin typeface="Calibri"/>
              <a:cs typeface="Calibri"/>
            </a:endParaRPr>
          </a:p>
          <a:p>
            <a:pPr marL="12700" marR="5080" indent="86995" algn="ctr">
              <a:lnSpc>
                <a:spcPts val="2260"/>
              </a:lnSpc>
              <a:spcBef>
                <a:spcPts val="5"/>
              </a:spcBef>
            </a:pPr>
            <a:r>
              <a:rPr sz="1850" b="1" spc="5" dirty="0">
                <a:latin typeface="Calibri"/>
                <a:cs typeface="Calibri"/>
              </a:rPr>
              <a:t>The </a:t>
            </a:r>
            <a:r>
              <a:rPr sz="1850" b="1" spc="-5" dirty="0">
                <a:latin typeface="Calibri"/>
                <a:cs typeface="Calibri"/>
              </a:rPr>
              <a:t>areas </a:t>
            </a:r>
            <a:r>
              <a:rPr sz="1850" b="1" spc="5" dirty="0">
                <a:latin typeface="Calibri"/>
                <a:cs typeface="Calibri"/>
              </a:rPr>
              <a:t>of </a:t>
            </a:r>
            <a:r>
              <a:rPr sz="1850" b="1" spc="-5" dirty="0">
                <a:latin typeface="Calibri"/>
                <a:cs typeface="Calibri"/>
              </a:rPr>
              <a:t>white </a:t>
            </a:r>
            <a:r>
              <a:rPr sz="1850" b="1" dirty="0">
                <a:latin typeface="Calibri"/>
                <a:cs typeface="Calibri"/>
              </a:rPr>
              <a:t>chalky </a:t>
            </a:r>
            <a:r>
              <a:rPr sz="1850" b="1" spc="5" dirty="0">
                <a:latin typeface="Calibri"/>
                <a:cs typeface="Calibri"/>
              </a:rPr>
              <a:t>deposits </a:t>
            </a:r>
            <a:r>
              <a:rPr sz="1850" b="1" spc="-5" dirty="0">
                <a:latin typeface="Calibri"/>
                <a:cs typeface="Calibri"/>
              </a:rPr>
              <a:t>represent </a:t>
            </a:r>
            <a:r>
              <a:rPr sz="1850" b="1" spc="-10" dirty="0">
                <a:latin typeface="Calibri"/>
                <a:cs typeface="Calibri"/>
              </a:rPr>
              <a:t>foci </a:t>
            </a:r>
            <a:r>
              <a:rPr sz="1850" b="1" spc="5" dirty="0">
                <a:latin typeface="Calibri"/>
                <a:cs typeface="Calibri"/>
              </a:rPr>
              <a:t>of </a:t>
            </a:r>
            <a:r>
              <a:rPr sz="1850" b="1" spc="-20" dirty="0">
                <a:latin typeface="Calibri"/>
                <a:cs typeface="Calibri"/>
              </a:rPr>
              <a:t>fat </a:t>
            </a:r>
            <a:r>
              <a:rPr sz="1850" b="1" dirty="0">
                <a:latin typeface="Calibri"/>
                <a:cs typeface="Calibri"/>
              </a:rPr>
              <a:t>necrosis </a:t>
            </a:r>
            <a:r>
              <a:rPr sz="1850" b="1" spc="5" dirty="0">
                <a:latin typeface="Calibri"/>
                <a:cs typeface="Calibri"/>
              </a:rPr>
              <a:t>with  </a:t>
            </a:r>
            <a:r>
              <a:rPr sz="1850" b="1" dirty="0">
                <a:latin typeface="Calibri"/>
                <a:cs typeface="Calibri"/>
              </a:rPr>
              <a:t>calcium </a:t>
            </a:r>
            <a:r>
              <a:rPr sz="1850" b="1" spc="10" dirty="0">
                <a:latin typeface="Calibri"/>
                <a:cs typeface="Calibri"/>
              </a:rPr>
              <a:t>soap </a:t>
            </a:r>
            <a:r>
              <a:rPr sz="1850" b="1" spc="-10" dirty="0">
                <a:latin typeface="Calibri"/>
                <a:cs typeface="Calibri"/>
              </a:rPr>
              <a:t>formation </a:t>
            </a:r>
            <a:r>
              <a:rPr sz="1850" b="1" dirty="0">
                <a:latin typeface="Calibri"/>
                <a:cs typeface="Calibri"/>
              </a:rPr>
              <a:t>(saponification) </a:t>
            </a:r>
            <a:r>
              <a:rPr sz="1850" b="1" spc="-5" dirty="0">
                <a:latin typeface="Calibri"/>
                <a:cs typeface="Calibri"/>
              </a:rPr>
              <a:t>at sites </a:t>
            </a:r>
            <a:r>
              <a:rPr sz="1850" b="1" spc="5" dirty="0">
                <a:latin typeface="Calibri"/>
                <a:cs typeface="Calibri"/>
              </a:rPr>
              <a:t>of lipid </a:t>
            </a:r>
            <a:r>
              <a:rPr sz="1850" b="1" spc="-5" dirty="0">
                <a:latin typeface="Calibri"/>
                <a:cs typeface="Calibri"/>
              </a:rPr>
              <a:t>breakdown </a:t>
            </a:r>
            <a:r>
              <a:rPr sz="1850" b="1" spc="5" dirty="0">
                <a:latin typeface="Calibri"/>
                <a:cs typeface="Calibri"/>
              </a:rPr>
              <a:t>in</a:t>
            </a:r>
            <a:r>
              <a:rPr sz="1850" b="1" spc="170" dirty="0">
                <a:latin typeface="Calibri"/>
                <a:cs typeface="Calibri"/>
              </a:rPr>
              <a:t> </a:t>
            </a:r>
            <a:r>
              <a:rPr sz="1850" b="1" dirty="0">
                <a:latin typeface="Calibri"/>
                <a:cs typeface="Calibri"/>
              </a:rPr>
              <a:t>the</a:t>
            </a:r>
            <a:endParaRPr sz="1850">
              <a:latin typeface="Calibri"/>
              <a:cs typeface="Calibri"/>
            </a:endParaRPr>
          </a:p>
          <a:p>
            <a:pPr marL="53975" algn="ctr">
              <a:lnSpc>
                <a:spcPts val="2065"/>
              </a:lnSpc>
            </a:pPr>
            <a:r>
              <a:rPr sz="1850" b="1" spc="5" dirty="0">
                <a:latin typeface="Calibri"/>
                <a:cs typeface="Calibri"/>
              </a:rPr>
              <a:t>mesentry</a:t>
            </a:r>
            <a:endParaRPr sz="185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9"/>
    </mc:Choice>
    <mc:Fallback>
      <p:transition spd="slow" advTm="2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27475"/>
            <a:ext cx="9144000" cy="3426460"/>
          </a:xfrm>
          <a:custGeom>
            <a:avLst/>
            <a:gdLst/>
            <a:ahLst/>
            <a:cxnLst/>
            <a:rect l="l" t="t" r="r" b="b"/>
            <a:pathLst>
              <a:path w="9144000" h="3426459">
                <a:moveTo>
                  <a:pt x="0" y="3425952"/>
                </a:moveTo>
                <a:lnTo>
                  <a:pt x="9144000" y="3425952"/>
                </a:lnTo>
                <a:lnTo>
                  <a:pt x="9144000" y="0"/>
                </a:lnTo>
                <a:lnTo>
                  <a:pt x="0" y="0"/>
                </a:lnTo>
                <a:lnTo>
                  <a:pt x="0" y="342595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9529" y="13462"/>
            <a:ext cx="281876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Morphology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3883" y="792636"/>
            <a:ext cx="4804410" cy="49510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682625" indent="-390525">
              <a:lnSpc>
                <a:spcPct val="100000"/>
              </a:lnSpc>
              <a:spcBef>
                <a:spcPts val="750"/>
              </a:spcBef>
              <a:buFont typeface="Arial"/>
              <a:buChar char="•"/>
              <a:tabLst>
                <a:tab pos="682625" algn="l"/>
                <a:tab pos="683260" algn="l"/>
              </a:tabLst>
            </a:pPr>
            <a:r>
              <a:rPr sz="3000" spc="-15" dirty="0">
                <a:latin typeface="Calibri"/>
                <a:cs typeface="Calibri"/>
              </a:rPr>
              <a:t>Grossly</a:t>
            </a:r>
            <a:endParaRPr sz="3000">
              <a:latin typeface="Calibri"/>
              <a:cs typeface="Calibri"/>
            </a:endParaRPr>
          </a:p>
          <a:p>
            <a:pPr marL="342265" marR="5080" indent="-280670">
              <a:lnSpc>
                <a:spcPts val="2780"/>
              </a:lnSpc>
              <a:spcBef>
                <a:spcPts val="940"/>
              </a:spcBef>
              <a:buFont typeface="Arial"/>
              <a:buChar char="–"/>
              <a:tabLst>
                <a:tab pos="342900" algn="l"/>
              </a:tabLst>
            </a:pPr>
            <a:r>
              <a:rPr sz="2600" spc="-45" dirty="0">
                <a:latin typeface="Calibri"/>
                <a:cs typeface="Calibri"/>
              </a:rPr>
              <a:t>fat </a:t>
            </a:r>
            <a:r>
              <a:rPr sz="2600" spc="-15" dirty="0">
                <a:latin typeface="Calibri"/>
                <a:cs typeface="Calibri"/>
              </a:rPr>
              <a:t>necrosis </a:t>
            </a:r>
            <a:r>
              <a:rPr sz="2600" spc="-10" dirty="0">
                <a:latin typeface="Calibri"/>
                <a:cs typeface="Calibri"/>
              </a:rPr>
              <a:t>appears </a:t>
            </a:r>
            <a:r>
              <a:rPr sz="2600" dirty="0">
                <a:latin typeface="Calibri"/>
                <a:cs typeface="Calibri"/>
              </a:rPr>
              <a:t>as </a:t>
            </a:r>
            <a:r>
              <a:rPr sz="2600" spc="-10" dirty="0">
                <a:latin typeface="Calibri"/>
                <a:cs typeface="Calibri"/>
              </a:rPr>
              <a:t>yellowish-  white </a:t>
            </a:r>
            <a:r>
              <a:rPr sz="2600" spc="-5" dirty="0">
                <a:latin typeface="Calibri"/>
                <a:cs typeface="Calibri"/>
              </a:rPr>
              <a:t>and firm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deposits.</a:t>
            </a:r>
            <a:endParaRPr sz="2600">
              <a:latin typeface="Calibri"/>
              <a:cs typeface="Calibri"/>
            </a:endParaRPr>
          </a:p>
          <a:p>
            <a:pPr marL="342265" marR="66040" indent="-330200">
              <a:lnSpc>
                <a:spcPct val="102499"/>
              </a:lnSpc>
              <a:spcBef>
                <a:spcPts val="400"/>
              </a:spcBef>
              <a:buFont typeface="Arial"/>
              <a:buChar char="–"/>
              <a:tabLst>
                <a:tab pos="342265" algn="l"/>
                <a:tab pos="342900" algn="l"/>
                <a:tab pos="996315" algn="l"/>
                <a:tab pos="2051050" algn="l"/>
                <a:tab pos="3322320" algn="l"/>
              </a:tabLst>
            </a:pPr>
            <a:r>
              <a:rPr sz="2600" spc="-15" dirty="0">
                <a:latin typeface="Calibri"/>
                <a:cs typeface="Calibri"/>
              </a:rPr>
              <a:t>Formation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of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calcium	</a:t>
            </a:r>
            <a:r>
              <a:rPr sz="2600" spc="-10" dirty="0">
                <a:latin typeface="Calibri"/>
                <a:cs typeface="Calibri"/>
              </a:rPr>
              <a:t>soaps </a:t>
            </a:r>
            <a:r>
              <a:rPr sz="2600" dirty="0">
                <a:latin typeface="Calibri"/>
                <a:cs typeface="Calibri"/>
              </a:rPr>
              <a:t>in  parts</a:t>
            </a:r>
            <a:r>
              <a:rPr sz="2600" spc="-5" dirty="0">
                <a:latin typeface="Calibri"/>
                <a:cs typeface="Calibri"/>
              </a:rPr>
              <a:t> of </a:t>
            </a:r>
            <a:r>
              <a:rPr sz="2600" dirty="0">
                <a:latin typeface="Calibri"/>
                <a:cs typeface="Calibri"/>
              </a:rPr>
              <a:t>the	</a:t>
            </a:r>
            <a:r>
              <a:rPr sz="2600" spc="-15" dirty="0">
                <a:latin typeface="Calibri"/>
                <a:cs typeface="Calibri"/>
              </a:rPr>
              <a:t>necrosed </a:t>
            </a:r>
            <a:r>
              <a:rPr sz="2600" spc="-35" dirty="0">
                <a:latin typeface="Calibri"/>
                <a:cs typeface="Calibri"/>
              </a:rPr>
              <a:t>foci</a:t>
            </a:r>
            <a:r>
              <a:rPr sz="2600" spc="-10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firmer  and	chalky </a:t>
            </a:r>
            <a:r>
              <a:rPr sz="2600" spc="-10" dirty="0">
                <a:latin typeface="Calibri"/>
                <a:cs typeface="Calibri"/>
              </a:rPr>
              <a:t>white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appearance.</a:t>
            </a:r>
            <a:endParaRPr sz="2600">
              <a:latin typeface="Calibri"/>
              <a:cs typeface="Calibri"/>
            </a:endParaRPr>
          </a:p>
          <a:p>
            <a:pPr marL="682625" lvl="1" indent="-396875">
              <a:lnSpc>
                <a:spcPct val="100000"/>
              </a:lnSpc>
              <a:spcBef>
                <a:spcPts val="1215"/>
              </a:spcBef>
              <a:buFont typeface="Arial"/>
              <a:buChar char="•"/>
              <a:tabLst>
                <a:tab pos="682625" algn="l"/>
                <a:tab pos="683260" algn="l"/>
              </a:tabLst>
            </a:pPr>
            <a:r>
              <a:rPr sz="3000" spc="-15" dirty="0">
                <a:latin typeface="Calibri"/>
                <a:cs typeface="Calibri"/>
              </a:rPr>
              <a:t>Microscopically</a:t>
            </a:r>
            <a:endParaRPr sz="3000">
              <a:latin typeface="Calibri"/>
              <a:cs typeface="Calibri"/>
            </a:endParaRPr>
          </a:p>
          <a:p>
            <a:pPr marL="466725" marR="201295" indent="-360680">
              <a:lnSpc>
                <a:spcPts val="2780"/>
              </a:lnSpc>
              <a:spcBef>
                <a:spcPts val="1450"/>
              </a:spcBef>
              <a:buFont typeface="Arial"/>
              <a:buChar char="–"/>
              <a:tabLst>
                <a:tab pos="466725" algn="l"/>
                <a:tab pos="467359" algn="l"/>
                <a:tab pos="1173480" algn="l"/>
                <a:tab pos="2606675" algn="l"/>
                <a:tab pos="3168650" algn="l"/>
                <a:tab pos="3963035" algn="l"/>
              </a:tabLst>
            </a:pPr>
            <a:r>
              <a:rPr sz="2600" dirty="0">
                <a:latin typeface="Calibri"/>
                <a:cs typeface="Calibri"/>
              </a:rPr>
              <a:t>T</a:t>
            </a:r>
            <a:r>
              <a:rPr sz="2600" spc="-15" dirty="0">
                <a:latin typeface="Calibri"/>
                <a:cs typeface="Calibri"/>
              </a:rPr>
              <a:t>h</a:t>
            </a:r>
            <a:r>
              <a:rPr sz="2600" dirty="0">
                <a:latin typeface="Calibri"/>
                <a:cs typeface="Calibri"/>
              </a:rPr>
              <a:t>e	</a:t>
            </a:r>
            <a:r>
              <a:rPr sz="2600" spc="-15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ec</a:t>
            </a:r>
            <a:r>
              <a:rPr sz="2600" spc="-60" dirty="0">
                <a:latin typeface="Calibri"/>
                <a:cs typeface="Calibri"/>
              </a:rPr>
              <a:t>r</a:t>
            </a:r>
            <a:r>
              <a:rPr sz="2600" spc="-20" dirty="0">
                <a:latin typeface="Calibri"/>
                <a:cs typeface="Calibri"/>
              </a:rPr>
              <a:t>o</a:t>
            </a:r>
            <a:r>
              <a:rPr sz="2600" spc="-5" dirty="0">
                <a:latin typeface="Calibri"/>
                <a:cs typeface="Calibri"/>
              </a:rPr>
              <a:t>s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d	</a:t>
            </a:r>
            <a:r>
              <a:rPr sz="2600" spc="-90" dirty="0">
                <a:latin typeface="Calibri"/>
                <a:cs typeface="Calibri"/>
              </a:rPr>
              <a:t>f</a:t>
            </a:r>
            <a:r>
              <a:rPr sz="2600" spc="-40" dirty="0">
                <a:latin typeface="Calibri"/>
                <a:cs typeface="Calibri"/>
              </a:rPr>
              <a:t>a</a:t>
            </a:r>
            <a:r>
              <a:rPr sz="2600" dirty="0">
                <a:latin typeface="Calibri"/>
                <a:cs typeface="Calibri"/>
              </a:rPr>
              <a:t>t	c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5" dirty="0">
                <a:latin typeface="Calibri"/>
                <a:cs typeface="Calibri"/>
              </a:rPr>
              <a:t>l</a:t>
            </a:r>
            <a:r>
              <a:rPr sz="2600" spc="10" dirty="0">
                <a:latin typeface="Calibri"/>
                <a:cs typeface="Calibri"/>
              </a:rPr>
              <a:t>l</a:t>
            </a:r>
            <a:r>
              <a:rPr sz="2600" dirty="0">
                <a:latin typeface="Calibri"/>
                <a:cs typeface="Calibri"/>
              </a:rPr>
              <a:t>s	</a:t>
            </a:r>
            <a:r>
              <a:rPr sz="2600" spc="-5" dirty="0">
                <a:latin typeface="Calibri"/>
                <a:cs typeface="Calibri"/>
              </a:rPr>
              <a:t>h</a:t>
            </a:r>
            <a:r>
              <a:rPr sz="2600" spc="-75" dirty="0">
                <a:latin typeface="Calibri"/>
                <a:cs typeface="Calibri"/>
              </a:rPr>
              <a:t>a</a:t>
            </a:r>
            <a:r>
              <a:rPr sz="2600" spc="-50" dirty="0">
                <a:latin typeface="Calibri"/>
                <a:cs typeface="Calibri"/>
              </a:rPr>
              <a:t>v</a:t>
            </a:r>
            <a:r>
              <a:rPr sz="2600" dirty="0">
                <a:latin typeface="Calibri"/>
                <a:cs typeface="Calibri"/>
              </a:rPr>
              <a:t>e  </a:t>
            </a:r>
            <a:r>
              <a:rPr sz="2600" spc="-5" dirty="0">
                <a:latin typeface="Calibri"/>
                <a:cs typeface="Calibri"/>
              </a:rPr>
              <a:t>cloudy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appearance</a:t>
            </a:r>
            <a:endParaRPr sz="2600">
              <a:latin typeface="Calibri"/>
              <a:cs typeface="Calibri"/>
            </a:endParaRPr>
          </a:p>
          <a:p>
            <a:pPr marL="466725" marR="317500" indent="-375920">
              <a:lnSpc>
                <a:spcPts val="2800"/>
              </a:lnSpc>
              <a:spcBef>
                <a:spcPts val="655"/>
              </a:spcBef>
              <a:buFont typeface="Arial"/>
              <a:buChar char="–"/>
              <a:tabLst>
                <a:tab pos="466725" algn="l"/>
                <a:tab pos="467359" algn="l"/>
                <a:tab pos="2936875" algn="l"/>
                <a:tab pos="4145915" algn="l"/>
              </a:tabLst>
            </a:pPr>
            <a:r>
              <a:rPr sz="2600" dirty="0">
                <a:latin typeface="Calibri"/>
                <a:cs typeface="Calibri"/>
              </a:rPr>
              <a:t>S</a:t>
            </a:r>
            <a:r>
              <a:rPr sz="2600" spc="-5" dirty="0">
                <a:latin typeface="Calibri"/>
                <a:cs typeface="Calibri"/>
              </a:rPr>
              <a:t>u</a:t>
            </a:r>
            <a:r>
              <a:rPr sz="2600" dirty="0">
                <a:latin typeface="Calibri"/>
                <a:cs typeface="Calibri"/>
              </a:rPr>
              <a:t>r</a:t>
            </a:r>
            <a:r>
              <a:rPr sz="2600" spc="-60" dirty="0">
                <a:latin typeface="Calibri"/>
                <a:cs typeface="Calibri"/>
              </a:rPr>
              <a:t>r</a:t>
            </a:r>
            <a:r>
              <a:rPr sz="2600" spc="-5" dirty="0">
                <a:latin typeface="Calibri"/>
                <a:cs typeface="Calibri"/>
              </a:rPr>
              <a:t>ou</a:t>
            </a:r>
            <a:r>
              <a:rPr sz="2600" spc="-20" dirty="0">
                <a:latin typeface="Calibri"/>
                <a:cs typeface="Calibri"/>
              </a:rPr>
              <a:t>n</a:t>
            </a:r>
            <a:r>
              <a:rPr sz="2600" spc="-5" dirty="0">
                <a:latin typeface="Calibri"/>
                <a:cs typeface="Calibri"/>
              </a:rPr>
              <a:t>d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d	</a:t>
            </a:r>
            <a:r>
              <a:rPr sz="2600" spc="-25" dirty="0">
                <a:latin typeface="Calibri"/>
                <a:cs typeface="Calibri"/>
              </a:rPr>
              <a:t>b</a:t>
            </a:r>
            <a:r>
              <a:rPr sz="2600" dirty="0">
                <a:latin typeface="Calibri"/>
                <a:cs typeface="Calibri"/>
              </a:rPr>
              <a:t>y	an  </a:t>
            </a:r>
            <a:r>
              <a:rPr sz="2600" spc="-10" dirty="0">
                <a:latin typeface="Calibri"/>
                <a:cs typeface="Calibri"/>
              </a:rPr>
              <a:t>inflammatory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reaction.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57876" y="1285875"/>
            <a:ext cx="3786123" cy="3143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57876" y="4429125"/>
            <a:ext cx="3786504" cy="2428875"/>
          </a:xfrm>
          <a:custGeom>
            <a:avLst/>
            <a:gdLst/>
            <a:ahLst/>
            <a:cxnLst/>
            <a:rect l="l" t="t" r="r" b="b"/>
            <a:pathLst>
              <a:path w="3786504" h="2428875">
                <a:moveTo>
                  <a:pt x="0" y="2428875"/>
                </a:moveTo>
                <a:lnTo>
                  <a:pt x="3786124" y="2428875"/>
                </a:lnTo>
                <a:lnTo>
                  <a:pt x="3786124" y="0"/>
                </a:lnTo>
                <a:lnTo>
                  <a:pt x="0" y="0"/>
                </a:lnTo>
                <a:lnTo>
                  <a:pt x="0" y="2428875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7876" y="4429125"/>
            <a:ext cx="3786504" cy="2428875"/>
          </a:xfrm>
          <a:custGeom>
            <a:avLst/>
            <a:gdLst/>
            <a:ahLst/>
            <a:cxnLst/>
            <a:rect l="l" t="t" r="r" b="b"/>
            <a:pathLst>
              <a:path w="3786504" h="2428875">
                <a:moveTo>
                  <a:pt x="0" y="2428875"/>
                </a:moveTo>
                <a:lnTo>
                  <a:pt x="3786124" y="2428875"/>
                </a:lnTo>
                <a:lnTo>
                  <a:pt x="3786124" y="0"/>
                </a:lnTo>
                <a:lnTo>
                  <a:pt x="0" y="0"/>
                </a:lnTo>
                <a:lnTo>
                  <a:pt x="0" y="2428875"/>
                </a:lnTo>
                <a:close/>
              </a:path>
            </a:pathLst>
          </a:custGeom>
          <a:ln w="25400">
            <a:solidFill>
              <a:srgbClr val="A1A1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450078" y="4548377"/>
            <a:ext cx="3616960" cy="216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This </a:t>
            </a:r>
            <a:r>
              <a:rPr sz="2000" dirty="0">
                <a:latin typeface="Calibri"/>
                <a:cs typeface="Calibri"/>
              </a:rPr>
              <a:t>is a </a:t>
            </a:r>
            <a:r>
              <a:rPr sz="2000" spc="-5" dirty="0">
                <a:latin typeface="Calibri"/>
                <a:cs typeface="Calibri"/>
              </a:rPr>
              <a:t>higher-power  </a:t>
            </a:r>
            <a:r>
              <a:rPr sz="2000" spc="-10" dirty="0">
                <a:latin typeface="Calibri"/>
                <a:cs typeface="Calibri"/>
              </a:rPr>
              <a:t>photomicrograph </a:t>
            </a:r>
            <a:r>
              <a:rPr sz="2000" spc="-5" dirty="0">
                <a:latin typeface="Calibri"/>
                <a:cs typeface="Calibri"/>
              </a:rPr>
              <a:t>of the </a:t>
            </a:r>
            <a:r>
              <a:rPr sz="2000" spc="-25" dirty="0">
                <a:latin typeface="Calibri"/>
                <a:cs typeface="Calibri"/>
              </a:rPr>
              <a:t>fat  </a:t>
            </a:r>
            <a:r>
              <a:rPr sz="2000" spc="-10" dirty="0">
                <a:latin typeface="Calibri"/>
                <a:cs typeface="Calibri"/>
              </a:rPr>
              <a:t>necrosis involving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20" dirty="0">
                <a:latin typeface="Calibri"/>
                <a:cs typeface="Calibri"/>
              </a:rPr>
              <a:t>fat </a:t>
            </a:r>
            <a:r>
              <a:rPr sz="2000" spc="-5" dirty="0">
                <a:latin typeface="Calibri"/>
                <a:cs typeface="Calibri"/>
              </a:rPr>
              <a:t>cells in 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interlobular </a:t>
            </a:r>
            <a:r>
              <a:rPr sz="2000" dirty="0">
                <a:latin typeface="Calibri"/>
                <a:cs typeface="Calibri"/>
              </a:rPr>
              <a:t>spaces </a:t>
            </a:r>
            <a:r>
              <a:rPr sz="2000" spc="-5" dirty="0">
                <a:latin typeface="Calibri"/>
                <a:cs typeface="Calibri"/>
              </a:rPr>
              <a:t>(arrow) of 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pancreas. Note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blue </a:t>
            </a:r>
            <a:r>
              <a:rPr sz="2000" spc="-25" dirty="0">
                <a:latin typeface="Calibri"/>
                <a:cs typeface="Calibri"/>
              </a:rPr>
              <a:t>to  </a:t>
            </a:r>
            <a:r>
              <a:rPr sz="2000" dirty="0">
                <a:latin typeface="Calibri"/>
                <a:cs typeface="Calibri"/>
              </a:rPr>
              <a:t>purple </a:t>
            </a:r>
            <a:r>
              <a:rPr sz="2000" spc="-10" dirty="0">
                <a:latin typeface="Calibri"/>
                <a:cs typeface="Calibri"/>
              </a:rPr>
              <a:t>staining </a:t>
            </a:r>
            <a:r>
              <a:rPr sz="2000" spc="-5" dirty="0">
                <a:latin typeface="Calibri"/>
                <a:cs typeface="Calibri"/>
              </a:rPr>
              <a:t>of the </a:t>
            </a:r>
            <a:r>
              <a:rPr sz="2000" dirty="0">
                <a:latin typeface="Calibri"/>
                <a:cs typeface="Calibri"/>
              </a:rPr>
              <a:t>calcium  </a:t>
            </a:r>
            <a:r>
              <a:rPr sz="2000" spc="-5" dirty="0">
                <a:latin typeface="Calibri"/>
                <a:cs typeface="Calibri"/>
              </a:rPr>
              <a:t>deposits </a:t>
            </a:r>
            <a:r>
              <a:rPr sz="2000" dirty="0">
                <a:latin typeface="Calibri"/>
                <a:cs typeface="Calibri"/>
              </a:rPr>
              <a:t>within the </a:t>
            </a:r>
            <a:r>
              <a:rPr sz="2000" spc="-25" dirty="0">
                <a:latin typeface="Calibri"/>
                <a:cs typeface="Calibri"/>
              </a:rPr>
              <a:t>fat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cells</a:t>
            </a:r>
            <a:r>
              <a:rPr sz="1800" spc="-5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83"/>
    </mc:Choice>
    <mc:Fallback>
      <p:transition spd="slow" advTm="39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504" y="0"/>
            <a:ext cx="4680458" cy="37890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334" y="3947286"/>
            <a:ext cx="4525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5470" algn="l"/>
                <a:tab pos="1042669" algn="l"/>
                <a:tab pos="2248535" algn="l"/>
                <a:tab pos="2635250" algn="l"/>
                <a:tab pos="3101975" algn="l"/>
                <a:tab pos="4246880" algn="l"/>
              </a:tabLst>
            </a:pPr>
            <a:r>
              <a:rPr sz="2400" b="1" dirty="0">
                <a:solidFill>
                  <a:srgbClr val="666666"/>
                </a:solidFill>
                <a:latin typeface="Calibri"/>
                <a:cs typeface="Calibri"/>
              </a:rPr>
              <a:t>Fig.	</a:t>
            </a:r>
            <a:r>
              <a:rPr sz="2400" b="1" spc="-5" dirty="0">
                <a:solidFill>
                  <a:srgbClr val="666666"/>
                </a:solidFill>
                <a:latin typeface="Calibri"/>
                <a:cs typeface="Calibri"/>
              </a:rPr>
              <a:t>1</a:t>
            </a:r>
            <a:r>
              <a:rPr sz="2400" b="1" dirty="0">
                <a:solidFill>
                  <a:srgbClr val="666666"/>
                </a:solidFill>
                <a:latin typeface="Calibri"/>
                <a:cs typeface="Calibri"/>
              </a:rPr>
              <a:t>B	</a:t>
            </a:r>
            <a:r>
              <a:rPr sz="2400" b="1" spc="-5" dirty="0">
                <a:solidFill>
                  <a:srgbClr val="666666"/>
                </a:solidFill>
                <a:latin typeface="Calibri"/>
                <a:cs typeface="Calibri"/>
              </a:rPr>
              <a:t>—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S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a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es	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f	</a:t>
            </a:r>
            <a:r>
              <a:rPr sz="2400" spc="-50" dirty="0">
                <a:solidFill>
                  <a:srgbClr val="666666"/>
                </a:solidFill>
                <a:latin typeface="Calibri"/>
                <a:cs typeface="Calibri"/>
              </a:rPr>
              <a:t>f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t	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ne</a:t>
            </a:r>
            <a:r>
              <a:rPr sz="2400" spc="5" dirty="0">
                <a:solidFill>
                  <a:srgbClr val="666666"/>
                </a:solidFill>
                <a:latin typeface="Calibri"/>
                <a:cs typeface="Calibri"/>
              </a:rPr>
              <a:t>c</a:t>
            </a:r>
            <a:r>
              <a:rPr sz="2400" spc="-35" dirty="0">
                <a:solidFill>
                  <a:srgbClr val="666666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os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s	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6334" y="4313046"/>
            <a:ext cx="3705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09625" algn="l"/>
                <a:tab pos="1343025" algn="l"/>
              </a:tabLst>
            </a:pP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seen	on	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photomicrographs.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31085" y="4313046"/>
            <a:ext cx="28809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47900">
              <a:lnSpc>
                <a:spcPct val="100000"/>
              </a:lnSpc>
              <a:spcBef>
                <a:spcPts val="100"/>
              </a:spcBef>
              <a:tabLst>
                <a:tab pos="713105" algn="l"/>
                <a:tab pos="2094230" algn="l"/>
              </a:tabLst>
            </a:pPr>
            <a:r>
              <a:rPr sz="2400" spc="-35" dirty="0">
                <a:solidFill>
                  <a:srgbClr val="666666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arly  </a:t>
            </a:r>
            <a:r>
              <a:rPr sz="2400" spc="-50" dirty="0">
                <a:solidFill>
                  <a:srgbClr val="666666"/>
                </a:solidFill>
                <a:latin typeface="Calibri"/>
                <a:cs typeface="Calibri"/>
              </a:rPr>
              <a:t>f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t	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ne</a:t>
            </a:r>
            <a:r>
              <a:rPr sz="2400" spc="5" dirty="0">
                <a:solidFill>
                  <a:srgbClr val="666666"/>
                </a:solidFill>
                <a:latin typeface="Calibri"/>
                <a:cs typeface="Calibri"/>
              </a:rPr>
              <a:t>c</a:t>
            </a:r>
            <a:r>
              <a:rPr sz="2400" spc="-35" dirty="0">
                <a:solidFill>
                  <a:srgbClr val="666666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os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s	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sh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o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w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9373" y="5044516"/>
            <a:ext cx="28619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4670" algn="l"/>
              </a:tabLst>
            </a:pP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adipocytes	(</a:t>
            </a:r>
            <a:r>
              <a:rPr sz="2400" i="1" spc="-5" dirty="0">
                <a:solidFill>
                  <a:srgbClr val="666666"/>
                </a:solidFill>
                <a:latin typeface="Calibri"/>
                <a:cs typeface="Calibri"/>
              </a:rPr>
              <a:t>arrows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42566" y="5410606"/>
            <a:ext cx="1601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2019" algn="l"/>
              </a:tabLst>
            </a:pPr>
            <a:r>
              <a:rPr sz="2400" spc="-15" dirty="0">
                <a:solidFill>
                  <a:srgbClr val="666666"/>
                </a:solidFill>
                <a:latin typeface="Calibri"/>
                <a:cs typeface="Calibri"/>
              </a:rPr>
              <a:t>b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y	a</a:t>
            </a:r>
            <a:r>
              <a:rPr sz="2400" spc="-35" dirty="0">
                <a:solidFill>
                  <a:srgbClr val="666666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e</a:t>
            </a:r>
            <a:r>
              <a:rPr sz="2400" spc="5" dirty="0">
                <a:solidFill>
                  <a:srgbClr val="666666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334" y="4678807"/>
            <a:ext cx="163004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35050" algn="l"/>
              </a:tabLst>
            </a:pPr>
            <a:r>
              <a:rPr sz="2400" spc="-20" dirty="0">
                <a:solidFill>
                  <a:srgbClr val="666666"/>
                </a:solidFill>
                <a:latin typeface="Calibri"/>
                <a:cs typeface="Calibri"/>
              </a:rPr>
              <a:t>stage	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of  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individual  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surrounded  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he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m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orrha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g</a:t>
            </a:r>
            <a:r>
              <a:rPr sz="2400" spc="5" dirty="0">
                <a:solidFill>
                  <a:srgbClr val="666666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49017" y="5410606"/>
            <a:ext cx="26619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83790">
              <a:lnSpc>
                <a:spcPct val="100000"/>
              </a:lnSpc>
              <a:spcBef>
                <a:spcPts val="100"/>
              </a:spcBef>
              <a:tabLst>
                <a:tab pos="2096135" algn="l"/>
              </a:tabLst>
            </a:pP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of  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(</a:t>
            </a:r>
            <a:r>
              <a:rPr sz="2400" spc="-55" dirty="0">
                <a:solidFill>
                  <a:srgbClr val="666666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apan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i</a:t>
            </a:r>
            <a:r>
              <a:rPr sz="2400" spc="-20" dirty="0">
                <a:solidFill>
                  <a:srgbClr val="666666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olaou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,	×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20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11267" y="17018"/>
            <a:ext cx="4332731" cy="3772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90642" y="3962145"/>
            <a:ext cx="4297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666666"/>
                </a:solidFill>
                <a:latin typeface="Calibri"/>
                <a:cs typeface="Calibri"/>
              </a:rPr>
              <a:t>Fig.</a:t>
            </a:r>
            <a:r>
              <a:rPr sz="2400" b="1" spc="229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666666"/>
                </a:solidFill>
                <a:latin typeface="Calibri"/>
                <a:cs typeface="Calibri"/>
              </a:rPr>
              <a:t>1F</a:t>
            </a:r>
            <a:r>
              <a:rPr sz="2400" b="1" spc="24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666666"/>
                </a:solidFill>
                <a:latin typeface="Calibri"/>
                <a:cs typeface="Calibri"/>
              </a:rPr>
              <a:t>—</a:t>
            </a:r>
            <a:r>
              <a:rPr sz="2400" spc="-15" dirty="0">
                <a:solidFill>
                  <a:srgbClr val="666666"/>
                </a:solidFill>
                <a:latin typeface="Calibri"/>
                <a:cs typeface="Calibri"/>
              </a:rPr>
              <a:t>Stages</a:t>
            </a:r>
            <a:r>
              <a:rPr sz="2400" spc="24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of</a:t>
            </a:r>
            <a:r>
              <a:rPr sz="2400" spc="24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fat</a:t>
            </a:r>
            <a:r>
              <a:rPr sz="2400" spc="235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necrosis</a:t>
            </a:r>
            <a:r>
              <a:rPr sz="2400" spc="250" dirty="0">
                <a:solidFill>
                  <a:srgbClr val="6666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as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90642" y="4327905"/>
            <a:ext cx="429577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60730" algn="l"/>
                <a:tab pos="978535" algn="l"/>
                <a:tab pos="1245235" algn="l"/>
                <a:tab pos="1542415" algn="l"/>
                <a:tab pos="2187575" algn="l"/>
                <a:tab pos="3510279" algn="l"/>
                <a:tab pos="3759200" algn="l"/>
              </a:tabLst>
            </a:pP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se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en	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n	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p</a:t>
            </a:r>
            <a:r>
              <a:rPr sz="2400" spc="5" dirty="0">
                <a:solidFill>
                  <a:srgbClr val="666666"/>
                </a:solidFill>
                <a:latin typeface="Calibri"/>
                <a:cs typeface="Calibri"/>
              </a:rPr>
              <a:t>h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</a:t>
            </a:r>
            <a:r>
              <a:rPr sz="2400" spc="-30" dirty="0">
                <a:solidFill>
                  <a:srgbClr val="666666"/>
                </a:solidFill>
                <a:latin typeface="Calibri"/>
                <a:cs typeface="Calibri"/>
              </a:rPr>
              <a:t>t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omic</a:t>
            </a:r>
            <a:r>
              <a:rPr sz="2400" spc="-45" dirty="0">
                <a:solidFill>
                  <a:srgbClr val="666666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g</a:t>
            </a:r>
            <a:r>
              <a:rPr sz="2400" spc="-45" dirty="0">
                <a:solidFill>
                  <a:srgbClr val="666666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ph</a:t>
            </a:r>
            <a:r>
              <a:rPr sz="2400" spc="5" dirty="0">
                <a:solidFill>
                  <a:srgbClr val="666666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.	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L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at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e  </a:t>
            </a:r>
            <a:r>
              <a:rPr sz="2400" spc="-30" dirty="0">
                <a:solidFill>
                  <a:srgbClr val="666666"/>
                </a:solidFill>
                <a:latin typeface="Calibri"/>
                <a:cs typeface="Calibri"/>
              </a:rPr>
              <a:t>s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a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e		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f		</a:t>
            </a:r>
            <a:r>
              <a:rPr sz="2400" spc="-50" dirty="0">
                <a:solidFill>
                  <a:srgbClr val="666666"/>
                </a:solidFill>
                <a:latin typeface="Calibri"/>
                <a:cs typeface="Calibri"/>
              </a:rPr>
              <a:t>f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t	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ne</a:t>
            </a:r>
            <a:r>
              <a:rPr sz="2400" spc="5" dirty="0">
                <a:solidFill>
                  <a:srgbClr val="666666"/>
                </a:solidFill>
                <a:latin typeface="Calibri"/>
                <a:cs typeface="Calibri"/>
              </a:rPr>
              <a:t>c</a:t>
            </a:r>
            <a:r>
              <a:rPr sz="2400" spc="-35" dirty="0">
                <a:solidFill>
                  <a:srgbClr val="666666"/>
                </a:solidFill>
                <a:latin typeface="Calibri"/>
                <a:cs typeface="Calibri"/>
              </a:rPr>
              <a:t>r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os</a:t>
            </a:r>
            <a:r>
              <a:rPr sz="2400" spc="-20" dirty="0">
                <a:solidFill>
                  <a:srgbClr val="666666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s	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sh</a:t>
            </a:r>
            <a:r>
              <a:rPr sz="2400" spc="-20" dirty="0">
                <a:solidFill>
                  <a:srgbClr val="666666"/>
                </a:solidFill>
                <a:latin typeface="Calibri"/>
                <a:cs typeface="Calibri"/>
              </a:rPr>
              <a:t>o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w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90642" y="5059807"/>
            <a:ext cx="429768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3729990" algn="l"/>
              </a:tabLst>
            </a:pP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calcifications, 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which </a:t>
            </a:r>
            <a:r>
              <a:rPr sz="2400" spc="-15" dirty="0">
                <a:solidFill>
                  <a:srgbClr val="666666"/>
                </a:solidFill>
                <a:latin typeface="Calibri"/>
                <a:cs typeface="Calibri"/>
              </a:rPr>
              <a:t>are 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common  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in </a:t>
            </a:r>
            <a:r>
              <a:rPr sz="2400" spc="-15" dirty="0">
                <a:solidFill>
                  <a:srgbClr val="666666"/>
                </a:solidFill>
                <a:latin typeface="Calibri"/>
                <a:cs typeface="Calibri"/>
              </a:rPr>
              <a:t>late 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stage 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of 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fat 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necrosis.  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(</a:t>
            </a:r>
            <a:r>
              <a:rPr sz="2400" spc="-55" dirty="0">
                <a:solidFill>
                  <a:srgbClr val="666666"/>
                </a:solidFill>
                <a:latin typeface="Calibri"/>
                <a:cs typeface="Calibri"/>
              </a:rPr>
              <a:t>P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apani</a:t>
            </a:r>
            <a:r>
              <a:rPr sz="2400" spc="-25" dirty="0">
                <a:solidFill>
                  <a:srgbClr val="666666"/>
                </a:solidFill>
                <a:latin typeface="Calibri"/>
                <a:cs typeface="Calibri"/>
              </a:rPr>
              <a:t>c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ol</a:t>
            </a:r>
            <a:r>
              <a:rPr sz="2400" spc="-20" dirty="0">
                <a:solidFill>
                  <a:srgbClr val="666666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ou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,	×</a:t>
            </a:r>
            <a:r>
              <a:rPr sz="2400" spc="-10" dirty="0">
                <a:solidFill>
                  <a:srgbClr val="666666"/>
                </a:solidFill>
                <a:latin typeface="Calibri"/>
                <a:cs typeface="Calibri"/>
              </a:rPr>
              <a:t>4</a:t>
            </a:r>
            <a:r>
              <a:rPr sz="2400" spc="-5" dirty="0">
                <a:solidFill>
                  <a:srgbClr val="666666"/>
                </a:solidFill>
                <a:latin typeface="Calibri"/>
                <a:cs typeface="Calibri"/>
              </a:rPr>
              <a:t>0</a:t>
            </a:r>
            <a:r>
              <a:rPr sz="2400" dirty="0">
                <a:solidFill>
                  <a:srgbClr val="666666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7"/>
    </mc:Choice>
    <mc:Fallback>
      <p:transition spd="slow" advTm="3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3555"/>
          </a:xfrm>
          <a:custGeom>
            <a:avLst/>
            <a:gdLst/>
            <a:ahLst/>
            <a:cxnLst/>
            <a:rect l="l" t="t" r="r" b="b"/>
            <a:pathLst>
              <a:path w="9144000" h="6853555">
                <a:moveTo>
                  <a:pt x="0" y="6853428"/>
                </a:moveTo>
                <a:lnTo>
                  <a:pt x="9144000" y="6853428"/>
                </a:lnTo>
                <a:lnTo>
                  <a:pt x="914400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84477" y="567893"/>
            <a:ext cx="6347460" cy="472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350" b="1" spc="-30" baseline="1915" dirty="0">
                <a:latin typeface="Calibri"/>
                <a:cs typeface="Calibri"/>
              </a:rPr>
              <a:t>LIQUEFACTION</a:t>
            </a:r>
            <a:r>
              <a:rPr sz="4350" b="1" spc="359" baseline="1915" dirty="0">
                <a:latin typeface="Calibri"/>
                <a:cs typeface="Calibri"/>
              </a:rPr>
              <a:t> </a:t>
            </a:r>
            <a:r>
              <a:rPr sz="4350" b="1" spc="-37" baseline="1915" dirty="0">
                <a:latin typeface="Calibri"/>
                <a:cs typeface="Calibri"/>
              </a:rPr>
              <a:t>(COLLIQUATIVE)</a:t>
            </a:r>
            <a:r>
              <a:rPr sz="2900" b="1" spc="-25" dirty="0">
                <a:latin typeface="Calibri"/>
                <a:cs typeface="Calibri"/>
              </a:rPr>
              <a:t>NECROSIS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02734" y="1215897"/>
            <a:ext cx="39681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spc="-10" dirty="0">
                <a:latin typeface="Calibri"/>
                <a:cs typeface="Calibri"/>
              </a:rPr>
              <a:t>brain </a:t>
            </a:r>
            <a:r>
              <a:rPr sz="2400" spc="-5" dirty="0">
                <a:latin typeface="Calibri"/>
                <a:cs typeface="Calibri"/>
              </a:rPr>
              <a:t>tissue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bacterial</a:t>
            </a:r>
            <a:r>
              <a:rPr sz="2400" spc="2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-507" y="1215897"/>
            <a:ext cx="8867775" cy="365632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4949825" indent="-342900">
              <a:lnSpc>
                <a:spcPct val="100800"/>
              </a:lnSpc>
              <a:spcBef>
                <a:spcPts val="75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Due </a:t>
            </a:r>
            <a:r>
              <a:rPr sz="2400" spc="-2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ischemic destruction  </a:t>
            </a:r>
            <a:r>
              <a:rPr sz="2400" spc="-20" dirty="0">
                <a:latin typeface="Calibri"/>
                <a:cs typeface="Calibri"/>
              </a:rPr>
              <a:t>fungal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infections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25"/>
              </a:spcBef>
              <a:buFont typeface="Wingdings"/>
              <a:buChar char=""/>
              <a:tabLst>
                <a:tab pos="355600" algn="l"/>
                <a:tab pos="1991995" algn="l"/>
                <a:tab pos="2394585" algn="l"/>
                <a:tab pos="3265170" algn="l"/>
                <a:tab pos="3710304" algn="l"/>
                <a:tab pos="4272280" algn="l"/>
                <a:tab pos="5188585" algn="l"/>
                <a:tab pos="5591175" algn="l"/>
                <a:tab pos="6854825" algn="l"/>
              </a:tabLst>
            </a:pPr>
            <a:r>
              <a:rPr sz="2400" spc="-20" dirty="0">
                <a:latin typeface="Calibri"/>
                <a:cs typeface="Calibri"/>
              </a:rPr>
              <a:t>degradation	</a:t>
            </a:r>
            <a:r>
              <a:rPr sz="2400" spc="-5" dirty="0">
                <a:latin typeface="Calibri"/>
                <a:cs typeface="Calibri"/>
              </a:rPr>
              <a:t>of	tissue	</a:t>
            </a:r>
            <a:r>
              <a:rPr sz="2400" spc="-15" dirty="0">
                <a:latin typeface="Calibri"/>
                <a:cs typeface="Calibri"/>
              </a:rPr>
              <a:t>by	</a:t>
            </a:r>
            <a:r>
              <a:rPr sz="2400" spc="-5" dirty="0">
                <a:latin typeface="Calibri"/>
                <a:cs typeface="Calibri"/>
              </a:rPr>
              <a:t>the	action	of	</a:t>
            </a:r>
            <a:r>
              <a:rPr sz="2400" spc="-10" dirty="0">
                <a:latin typeface="Calibri"/>
                <a:cs typeface="Calibri"/>
              </a:rPr>
              <a:t>powerful	</a:t>
            </a:r>
            <a:r>
              <a:rPr sz="2400" spc="-25" dirty="0">
                <a:latin typeface="Calibri"/>
                <a:cs typeface="Calibri"/>
              </a:rPr>
              <a:t>hydrolytic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20"/>
              </a:spcBef>
            </a:pPr>
            <a:r>
              <a:rPr sz="2400" spc="-10" dirty="0">
                <a:latin typeface="Calibri"/>
                <a:cs typeface="Calibri"/>
              </a:rPr>
              <a:t>enzyme.</a:t>
            </a:r>
            <a:endParaRPr sz="2400">
              <a:latin typeface="Calibri"/>
              <a:cs typeface="Calibri"/>
            </a:endParaRPr>
          </a:p>
          <a:p>
            <a:pPr marL="355600" marR="1757680" indent="-342900">
              <a:lnSpc>
                <a:spcPct val="100899"/>
              </a:lnSpc>
              <a:spcBef>
                <a:spcPts val="590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common </a:t>
            </a:r>
            <a:r>
              <a:rPr sz="2400" spc="-20" dirty="0">
                <a:latin typeface="Calibri"/>
                <a:cs typeface="Calibri"/>
              </a:rPr>
              <a:t>examples </a:t>
            </a:r>
            <a:r>
              <a:rPr sz="2400" spc="-25" dirty="0">
                <a:latin typeface="Calibri"/>
                <a:cs typeface="Calibri"/>
              </a:rPr>
              <a:t>are </a:t>
            </a:r>
            <a:r>
              <a:rPr sz="2400" spc="-30" dirty="0">
                <a:latin typeface="Calibri"/>
                <a:cs typeface="Calibri"/>
              </a:rPr>
              <a:t>infarct </a:t>
            </a:r>
            <a:r>
              <a:rPr sz="2400" spc="-25" dirty="0">
                <a:latin typeface="Calibri"/>
                <a:cs typeface="Calibri"/>
              </a:rPr>
              <a:t>brain 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abscess  </a:t>
            </a:r>
            <a:r>
              <a:rPr sz="2400" spc="-45" dirty="0">
                <a:latin typeface="Calibri"/>
                <a:cs typeface="Calibri"/>
              </a:rPr>
              <a:t>cavity.</a:t>
            </a:r>
            <a:endParaRPr sz="24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600"/>
              </a:lnSpc>
              <a:spcBef>
                <a:spcPts val="605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25" dirty="0">
                <a:latin typeface="Calibri"/>
                <a:cs typeface="Calibri"/>
              </a:rPr>
              <a:t>Whatever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pathogenesis, </a:t>
            </a:r>
            <a:r>
              <a:rPr sz="2400" spc="-15" dirty="0">
                <a:latin typeface="Calibri"/>
                <a:cs typeface="Calibri"/>
              </a:rPr>
              <a:t>liquefaction completely </a:t>
            </a:r>
            <a:r>
              <a:rPr sz="2400" spc="-20" dirty="0">
                <a:latin typeface="Calibri"/>
                <a:cs typeface="Calibri"/>
              </a:rPr>
              <a:t>digests </a:t>
            </a:r>
            <a:r>
              <a:rPr sz="2400" spc="-10" dirty="0">
                <a:latin typeface="Calibri"/>
                <a:cs typeface="Calibri"/>
              </a:rPr>
              <a:t>the dead  </a:t>
            </a:r>
            <a:r>
              <a:rPr sz="2400" dirty="0">
                <a:latin typeface="Calibri"/>
                <a:cs typeface="Calibri"/>
              </a:rPr>
              <a:t>cells, </a:t>
            </a:r>
            <a:r>
              <a:rPr sz="2400" spc="-15" dirty="0">
                <a:latin typeface="Calibri"/>
                <a:cs typeface="Calibri"/>
              </a:rPr>
              <a:t>resulting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25" dirty="0">
                <a:latin typeface="Calibri"/>
                <a:cs typeface="Calibri"/>
              </a:rPr>
              <a:t>transformation </a:t>
            </a:r>
            <a:r>
              <a:rPr sz="2400" spc="-5" dirty="0">
                <a:latin typeface="Calibri"/>
                <a:cs typeface="Calibri"/>
              </a:rPr>
              <a:t>of the </a:t>
            </a:r>
            <a:r>
              <a:rPr sz="2400" dirty="0">
                <a:latin typeface="Calibri"/>
                <a:cs typeface="Calibri"/>
              </a:rPr>
              <a:t>tissue </a:t>
            </a:r>
            <a:r>
              <a:rPr sz="2400" spc="-30" dirty="0">
                <a:latin typeface="Calibri"/>
                <a:cs typeface="Calibri"/>
              </a:rPr>
              <a:t>into </a:t>
            </a:r>
            <a:r>
              <a:rPr sz="2400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liquid </a:t>
            </a:r>
            <a:r>
              <a:rPr sz="2400" spc="-10" dirty="0">
                <a:latin typeface="Calibri"/>
                <a:cs typeface="Calibri"/>
              </a:rPr>
              <a:t>viscous  </a:t>
            </a:r>
            <a:r>
              <a:rPr sz="2400" spc="-5" dirty="0">
                <a:latin typeface="Calibri"/>
                <a:cs typeface="Calibri"/>
              </a:rPr>
              <a:t>mass.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-507" y="4926329"/>
            <a:ext cx="9161145" cy="16490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2900">
              <a:lnSpc>
                <a:spcPct val="100400"/>
              </a:lnSpc>
              <a:spcBef>
                <a:spcPts val="85"/>
              </a:spcBef>
              <a:buFont typeface="Wingdings"/>
              <a:buChar char=""/>
              <a:tabLst>
                <a:tab pos="355600" algn="l"/>
                <a:tab pos="669290" algn="l"/>
                <a:tab pos="1227455" algn="l"/>
                <a:tab pos="2304415" algn="l"/>
                <a:tab pos="2923540" algn="l"/>
                <a:tab pos="4089400" algn="l"/>
                <a:tab pos="4526915" algn="l"/>
                <a:tab pos="5354955" algn="l"/>
                <a:tab pos="7232650" algn="l"/>
                <a:tab pos="7788909" algn="l"/>
                <a:tab pos="8957945" algn="l"/>
              </a:tabLst>
            </a:pPr>
            <a:r>
              <a:rPr sz="2400" spc="-5" dirty="0">
                <a:latin typeface="Calibri"/>
                <a:cs typeface="Calibri"/>
              </a:rPr>
              <a:t>I</a:t>
            </a:r>
            <a:r>
              <a:rPr sz="2400" dirty="0">
                <a:latin typeface="Calibri"/>
                <a:cs typeface="Calibri"/>
              </a:rPr>
              <a:t>f	t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e	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9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o</a:t>
            </a:r>
            <a:r>
              <a:rPr sz="2400" spc="-15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ess	</a:t>
            </a:r>
            <a:r>
              <a:rPr sz="2400" spc="-60" dirty="0">
                <a:latin typeface="Calibri"/>
                <a:cs typeface="Calibri"/>
              </a:rPr>
              <a:t>w</a:t>
            </a:r>
            <a:r>
              <a:rPr sz="2400" dirty="0">
                <a:latin typeface="Calibri"/>
                <a:cs typeface="Calibri"/>
              </a:rPr>
              <a:t>as	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spc="10" dirty="0">
                <a:latin typeface="Calibri"/>
                <a:cs typeface="Calibri"/>
              </a:rPr>
              <a:t>i</a:t>
            </a:r>
            <a:r>
              <a:rPr sz="2400" spc="-15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50" dirty="0">
                <a:latin typeface="Calibri"/>
                <a:cs typeface="Calibri"/>
              </a:rPr>
              <a:t>at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dirty="0">
                <a:latin typeface="Calibri"/>
                <a:cs typeface="Calibri"/>
              </a:rPr>
              <a:t>d	</a:t>
            </a:r>
            <a:r>
              <a:rPr sz="2400" spc="-40" dirty="0">
                <a:latin typeface="Calibri"/>
                <a:cs typeface="Calibri"/>
              </a:rPr>
              <a:t>b</a:t>
            </a:r>
            <a:r>
              <a:rPr sz="2400" dirty="0">
                <a:latin typeface="Calibri"/>
                <a:cs typeface="Calibri"/>
              </a:rPr>
              <a:t>y	ac</a:t>
            </a:r>
            <a:r>
              <a:rPr sz="2400" spc="-5" dirty="0">
                <a:latin typeface="Calibri"/>
                <a:cs typeface="Calibri"/>
              </a:rPr>
              <a:t>u</a:t>
            </a:r>
            <a:r>
              <a:rPr sz="2400" spc="-50" dirty="0">
                <a:latin typeface="Calibri"/>
                <a:cs typeface="Calibri"/>
              </a:rPr>
              <a:t>t</a:t>
            </a:r>
            <a:r>
              <a:rPr sz="2400" dirty="0">
                <a:latin typeface="Calibri"/>
                <a:cs typeface="Calibri"/>
              </a:rPr>
              <a:t>e	i</a:t>
            </a:r>
            <a:r>
              <a:rPr sz="2400" spc="-25" dirty="0">
                <a:latin typeface="Calibri"/>
                <a:cs typeface="Calibri"/>
              </a:rPr>
              <a:t>n</a:t>
            </a:r>
            <a:r>
              <a:rPr sz="2400" spc="-5" dirty="0">
                <a:latin typeface="Calibri"/>
                <a:cs typeface="Calibri"/>
              </a:rPr>
              <a:t>f</a:t>
            </a:r>
            <a:r>
              <a:rPr sz="2400" spc="10" dirty="0">
                <a:latin typeface="Calibri"/>
                <a:cs typeface="Calibri"/>
              </a:rPr>
              <a:t>l</a:t>
            </a:r>
            <a:r>
              <a:rPr sz="2400" spc="-10" dirty="0">
                <a:latin typeface="Calibri"/>
                <a:cs typeface="Calibri"/>
              </a:rPr>
              <a:t>am</a:t>
            </a:r>
            <a:r>
              <a:rPr sz="2400" spc="10" dirty="0">
                <a:latin typeface="Calibri"/>
                <a:cs typeface="Calibri"/>
              </a:rPr>
              <a:t>m</a:t>
            </a:r>
            <a:r>
              <a:rPr sz="2400" spc="-50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5" dirty="0">
                <a:latin typeface="Calibri"/>
                <a:cs typeface="Calibri"/>
              </a:rPr>
              <a:t>on</a:t>
            </a:r>
            <a:r>
              <a:rPr sz="2400" dirty="0">
                <a:latin typeface="Calibri"/>
                <a:cs typeface="Calibri"/>
              </a:rPr>
              <a:t>,	t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dirty="0">
                <a:latin typeface="Calibri"/>
                <a:cs typeface="Calibri"/>
              </a:rPr>
              <a:t>e	m</a:t>
            </a:r>
            <a:r>
              <a:rPr sz="2400" spc="-50" dirty="0">
                <a:latin typeface="Calibri"/>
                <a:cs typeface="Calibri"/>
              </a:rPr>
              <a:t>at</a:t>
            </a:r>
            <a:r>
              <a:rPr sz="2400" spc="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r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1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l	is  </a:t>
            </a:r>
            <a:r>
              <a:rPr sz="2400" spc="-15" dirty="0">
                <a:latin typeface="Calibri"/>
                <a:cs typeface="Calibri"/>
              </a:rPr>
              <a:t>frequently </a:t>
            </a:r>
            <a:r>
              <a:rPr sz="2400" spc="-30" dirty="0">
                <a:latin typeface="Calibri"/>
                <a:cs typeface="Calibri"/>
              </a:rPr>
              <a:t>creamy </a:t>
            </a:r>
            <a:r>
              <a:rPr sz="2400" spc="-10" dirty="0">
                <a:latin typeface="Calibri"/>
                <a:cs typeface="Calibri"/>
              </a:rPr>
              <a:t>yellow </a:t>
            </a:r>
            <a:r>
              <a:rPr sz="2400" dirty="0">
                <a:latin typeface="Calibri"/>
                <a:cs typeface="Calibri"/>
              </a:rPr>
              <a:t>and is </a:t>
            </a:r>
            <a:r>
              <a:rPr sz="2400" spc="-10" dirty="0">
                <a:latin typeface="Calibri"/>
                <a:cs typeface="Calibri"/>
              </a:rPr>
              <a:t>called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pus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Cystic structure </a:t>
            </a:r>
            <a:r>
              <a:rPr sz="2400" spc="-5" dirty="0">
                <a:latin typeface="Calibri"/>
                <a:cs typeface="Calibri"/>
              </a:rPr>
              <a:t>filled </a:t>
            </a:r>
            <a:r>
              <a:rPr sz="2400" dirty="0">
                <a:latin typeface="Calibri"/>
                <a:cs typeface="Calibri"/>
              </a:rPr>
              <a:t>with </a:t>
            </a:r>
            <a:r>
              <a:rPr sz="2400" spc="-5" dirty="0">
                <a:latin typeface="Calibri"/>
                <a:cs typeface="Calibri"/>
              </a:rPr>
              <a:t>debris </a:t>
            </a:r>
            <a:r>
              <a:rPr sz="2400" dirty="0">
                <a:latin typeface="Calibri"/>
                <a:cs typeface="Calibri"/>
              </a:rPr>
              <a:t>and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fluid.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The dead </a:t>
            </a:r>
            <a:r>
              <a:rPr sz="2400" spc="-10" dirty="0">
                <a:latin typeface="Calibri"/>
                <a:cs typeface="Calibri"/>
              </a:rPr>
              <a:t>area softens,</a:t>
            </a:r>
            <a:r>
              <a:rPr sz="2400" spc="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liquefies.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414"/>
    </mc:Choice>
    <mc:Fallback>
      <p:transition spd="slow" advTm="5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37330" y="264160"/>
            <a:ext cx="2330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/>
              <a:t>N</a:t>
            </a:r>
            <a:r>
              <a:rPr sz="3600" b="1" spc="-80" dirty="0"/>
              <a:t>E</a:t>
            </a:r>
            <a:r>
              <a:rPr sz="3600" b="1" dirty="0"/>
              <a:t>C</a:t>
            </a:r>
            <a:r>
              <a:rPr sz="3600" b="1" spc="-60" dirty="0"/>
              <a:t>R</a:t>
            </a:r>
            <a:r>
              <a:rPr sz="3600" b="1" spc="5" dirty="0"/>
              <a:t>O</a:t>
            </a:r>
            <a:r>
              <a:rPr sz="3600" b="1" spc="-15" dirty="0"/>
              <a:t>S</a:t>
            </a:r>
            <a:r>
              <a:rPr sz="3600" b="1" spc="5" dirty="0"/>
              <a:t>IS</a:t>
            </a:r>
            <a:endParaRPr sz="3600" b="1" dirty="0"/>
          </a:p>
        </p:txBody>
      </p:sp>
      <p:sp>
        <p:nvSpPr>
          <p:cNvPr id="4" name="object 4"/>
          <p:cNvSpPr txBox="1"/>
          <p:nvPr/>
        </p:nvSpPr>
        <p:spPr>
          <a:xfrm>
            <a:off x="-12700" y="816305"/>
            <a:ext cx="9171305" cy="5621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65" marR="307340" indent="241935" algn="just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Calibri"/>
                <a:cs typeface="Calibri"/>
              </a:rPr>
              <a:t>Defined </a:t>
            </a:r>
            <a:r>
              <a:rPr sz="2800" spc="-5" dirty="0">
                <a:latin typeface="Calibri"/>
                <a:cs typeface="Calibri"/>
              </a:rPr>
              <a:t>as a </a:t>
            </a:r>
            <a:r>
              <a:rPr sz="2800" spc="-10" dirty="0">
                <a:latin typeface="Calibri"/>
                <a:cs typeface="Calibri"/>
              </a:rPr>
              <a:t>localised </a:t>
            </a:r>
            <a:r>
              <a:rPr sz="2800" spc="-25" dirty="0">
                <a:latin typeface="Calibri"/>
                <a:cs typeface="Calibri"/>
              </a:rPr>
              <a:t>area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death </a:t>
            </a:r>
            <a:r>
              <a:rPr sz="2800" spc="-5" dirty="0">
                <a:latin typeface="Calibri"/>
                <a:cs typeface="Calibri"/>
              </a:rPr>
              <a:t>of tissue </a:t>
            </a:r>
            <a:r>
              <a:rPr sz="2800" spc="-30" dirty="0">
                <a:latin typeface="Calibri"/>
                <a:cs typeface="Calibri"/>
              </a:rPr>
              <a:t>followed </a:t>
            </a:r>
            <a:r>
              <a:rPr sz="2800" spc="-20" dirty="0">
                <a:latin typeface="Calibri"/>
                <a:cs typeface="Calibri"/>
              </a:rPr>
              <a:t>by  degradation </a:t>
            </a:r>
            <a:r>
              <a:rPr sz="2800" spc="-5" dirty="0">
                <a:latin typeface="Calibri"/>
                <a:cs typeface="Calibri"/>
              </a:rPr>
              <a:t>of tissue </a:t>
            </a:r>
            <a:r>
              <a:rPr sz="2800" spc="-20" dirty="0">
                <a:latin typeface="Calibri"/>
                <a:cs typeface="Calibri"/>
              </a:rPr>
              <a:t>by </a:t>
            </a:r>
            <a:r>
              <a:rPr sz="2800" spc="-30" dirty="0">
                <a:latin typeface="Calibri"/>
                <a:cs typeface="Calibri"/>
              </a:rPr>
              <a:t>hydrolytic </a:t>
            </a:r>
            <a:r>
              <a:rPr sz="2800" spc="-15" dirty="0">
                <a:latin typeface="Calibri"/>
                <a:cs typeface="Calibri"/>
              </a:rPr>
              <a:t>enzymes </a:t>
            </a:r>
            <a:r>
              <a:rPr sz="2800" spc="-30" dirty="0">
                <a:latin typeface="Calibri"/>
                <a:cs typeface="Calibri"/>
              </a:rPr>
              <a:t>liberated from  </a:t>
            </a:r>
            <a:r>
              <a:rPr sz="2800" spc="-10" dirty="0">
                <a:latin typeface="Calibri"/>
                <a:cs typeface="Calibri"/>
              </a:rPr>
              <a:t>dead </a:t>
            </a:r>
            <a:r>
              <a:rPr sz="2800" spc="-5" dirty="0">
                <a:latin typeface="Calibri"/>
                <a:cs typeface="Calibri"/>
              </a:rPr>
              <a:t>cells </a:t>
            </a:r>
            <a:r>
              <a:rPr sz="2800" dirty="0">
                <a:latin typeface="Calibri"/>
                <a:cs typeface="Calibri"/>
              </a:rPr>
              <a:t>.Or </a:t>
            </a:r>
            <a:r>
              <a:rPr sz="2800" spc="-5" dirty="0">
                <a:latin typeface="Calibri"/>
                <a:cs typeface="Calibri"/>
              </a:rPr>
              <a:t>sequence of changes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sz="2800" spc="-5" dirty="0">
                <a:latin typeface="Calibri"/>
                <a:cs typeface="Calibri"/>
              </a:rPr>
              <a:t>a </a:t>
            </a:r>
            <a:r>
              <a:rPr sz="2800" spc="-10" dirty="0">
                <a:latin typeface="Calibri"/>
                <a:cs typeface="Calibri"/>
              </a:rPr>
              <a:t>living </a:t>
            </a:r>
            <a:r>
              <a:rPr sz="2800" spc="-5" dirty="0">
                <a:latin typeface="Calibri"/>
                <a:cs typeface="Calibri"/>
              </a:rPr>
              <a:t>tissue </a:t>
            </a:r>
            <a:r>
              <a:rPr sz="2800" spc="5" dirty="0">
                <a:latin typeface="Calibri"/>
                <a:cs typeface="Calibri"/>
              </a:rPr>
              <a:t>or  </a:t>
            </a:r>
            <a:r>
              <a:rPr sz="2800" spc="-15" dirty="0">
                <a:latin typeface="Calibri"/>
                <a:cs typeface="Calibri"/>
              </a:rPr>
              <a:t>organism.</a:t>
            </a:r>
            <a:endParaRPr sz="2800" dirty="0">
              <a:latin typeface="Calibri"/>
              <a:cs typeface="Calibri"/>
            </a:endParaRPr>
          </a:p>
          <a:p>
            <a:pPr marL="481965" indent="-457834" algn="just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482600" algn="l"/>
              </a:tabLst>
            </a:pPr>
            <a:r>
              <a:rPr sz="2800" spc="-5" dirty="0">
                <a:latin typeface="Calibri"/>
                <a:cs typeface="Calibri"/>
              </a:rPr>
              <a:t>It </a:t>
            </a:r>
            <a:r>
              <a:rPr sz="2800" spc="-10" dirty="0">
                <a:latin typeface="Calibri"/>
                <a:cs typeface="Calibri"/>
              </a:rPr>
              <a:t>is </a:t>
            </a:r>
            <a:r>
              <a:rPr sz="2800" spc="-25" dirty="0">
                <a:latin typeface="Calibri"/>
                <a:cs typeface="Calibri"/>
              </a:rPr>
              <a:t>invariably </a:t>
            </a:r>
            <a:r>
              <a:rPr sz="2800" spc="-10" dirty="0">
                <a:latin typeface="Calibri"/>
                <a:cs typeface="Calibri"/>
              </a:rPr>
              <a:t>accompanied </a:t>
            </a:r>
            <a:r>
              <a:rPr sz="2800" spc="-20" dirty="0">
                <a:latin typeface="Calibri"/>
                <a:cs typeface="Calibri"/>
              </a:rPr>
              <a:t>by </a:t>
            </a:r>
            <a:r>
              <a:rPr sz="2800" spc="-15" dirty="0">
                <a:latin typeface="Calibri"/>
                <a:cs typeface="Calibri"/>
              </a:rPr>
              <a:t>inflammatory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reaction.</a:t>
            </a:r>
            <a:endParaRPr sz="2800" dirty="0">
              <a:latin typeface="Calibri"/>
              <a:cs typeface="Calibri"/>
            </a:endParaRPr>
          </a:p>
          <a:p>
            <a:pPr marL="469900" marR="5080" indent="-457200" algn="just">
              <a:lnSpc>
                <a:spcPct val="100000"/>
              </a:lnSpc>
              <a:buFont typeface="Wingdings"/>
              <a:buChar char=""/>
              <a:tabLst>
                <a:tab pos="469900" algn="l"/>
              </a:tabLst>
            </a:pPr>
            <a:r>
              <a:rPr sz="2800" spc="-10" dirty="0">
                <a:latin typeface="Calibri"/>
                <a:cs typeface="Calibri"/>
              </a:rPr>
              <a:t>Necrosis occurs </a:t>
            </a:r>
            <a:r>
              <a:rPr sz="2800" spc="-5" dirty="0">
                <a:latin typeface="Calibri"/>
                <a:cs typeface="Calibri"/>
              </a:rPr>
              <a:t>when cells </a:t>
            </a:r>
            <a:r>
              <a:rPr sz="2800" spc="-20" dirty="0">
                <a:latin typeface="Calibri"/>
                <a:cs typeface="Calibri"/>
              </a:rPr>
              <a:t>are </a:t>
            </a:r>
            <a:r>
              <a:rPr sz="2800" spc="-15" dirty="0">
                <a:latin typeface="Calibri"/>
                <a:cs typeface="Calibri"/>
              </a:rPr>
              <a:t>exposed </a:t>
            </a:r>
            <a:r>
              <a:rPr sz="2800" spc="-10" dirty="0">
                <a:latin typeface="Calibri"/>
                <a:cs typeface="Calibri"/>
              </a:rPr>
              <a:t>to </a:t>
            </a:r>
            <a:r>
              <a:rPr sz="2800" spc="-15" dirty="0">
                <a:latin typeface="Calibri"/>
                <a:cs typeface="Calibri"/>
              </a:rPr>
              <a:t>extreme </a:t>
            </a:r>
            <a:r>
              <a:rPr sz="2800" spc="-10" dirty="0">
                <a:latin typeface="Calibri"/>
                <a:cs typeface="Calibri"/>
              </a:rPr>
              <a:t>variance  </a:t>
            </a:r>
            <a:r>
              <a:rPr sz="2800" spc="-20" dirty="0">
                <a:latin typeface="Calibri"/>
                <a:cs typeface="Calibri"/>
              </a:rPr>
              <a:t>from </a:t>
            </a:r>
            <a:r>
              <a:rPr sz="2800" spc="-15" dirty="0">
                <a:latin typeface="Calibri"/>
                <a:cs typeface="Calibri"/>
              </a:rPr>
              <a:t>physiological </a:t>
            </a:r>
            <a:r>
              <a:rPr sz="2800" spc="-10" dirty="0">
                <a:latin typeface="Calibri"/>
                <a:cs typeface="Calibri"/>
              </a:rPr>
              <a:t>conditions </a:t>
            </a:r>
            <a:r>
              <a:rPr sz="2800" dirty="0">
                <a:latin typeface="Calibri"/>
                <a:cs typeface="Calibri"/>
              </a:rPr>
              <a:t>(e.g., </a:t>
            </a:r>
            <a:r>
              <a:rPr sz="2800" spc="-10" dirty="0">
                <a:latin typeface="Calibri"/>
                <a:cs typeface="Calibri"/>
              </a:rPr>
              <a:t>hypothermia, </a:t>
            </a:r>
            <a:r>
              <a:rPr sz="2800" spc="-20" dirty="0">
                <a:latin typeface="Calibri"/>
                <a:cs typeface="Calibri"/>
              </a:rPr>
              <a:t>hypoxia)  </a:t>
            </a:r>
            <a:r>
              <a:rPr sz="2800" spc="-5" dirty="0">
                <a:latin typeface="Calibri"/>
                <a:cs typeface="Calibri"/>
              </a:rPr>
              <a:t>which </a:t>
            </a:r>
            <a:r>
              <a:rPr sz="2800" spc="-20" dirty="0">
                <a:latin typeface="Calibri"/>
                <a:cs typeface="Calibri"/>
              </a:rPr>
              <a:t>may </a:t>
            </a:r>
            <a:r>
              <a:rPr sz="2800" spc="-15" dirty="0">
                <a:latin typeface="Calibri"/>
                <a:cs typeface="Calibri"/>
              </a:rPr>
              <a:t>result </a:t>
            </a:r>
            <a:r>
              <a:rPr sz="2800" spc="-10" dirty="0">
                <a:latin typeface="Calibri"/>
                <a:cs typeface="Calibri"/>
              </a:rPr>
              <a:t>in damage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0" dirty="0">
                <a:latin typeface="Calibri"/>
                <a:cs typeface="Calibri"/>
              </a:rPr>
              <a:t>plasma</a:t>
            </a:r>
            <a:r>
              <a:rPr sz="2800" spc="16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membrane.</a:t>
            </a:r>
            <a:endParaRPr sz="2800" dirty="0">
              <a:latin typeface="Calibri"/>
              <a:cs typeface="Calibri"/>
            </a:endParaRPr>
          </a:p>
          <a:p>
            <a:pPr marL="481965" marR="312420" indent="-457200" algn="just">
              <a:lnSpc>
                <a:spcPct val="100000"/>
              </a:lnSpc>
              <a:buFont typeface="Wingdings"/>
              <a:buChar char=""/>
              <a:tabLst>
                <a:tab pos="482600" algn="l"/>
              </a:tabLst>
            </a:pPr>
            <a:r>
              <a:rPr sz="2800" spc="-95" dirty="0">
                <a:latin typeface="Calibri"/>
                <a:cs typeface="Calibri"/>
              </a:rPr>
              <a:t>Two </a:t>
            </a:r>
            <a:r>
              <a:rPr sz="2800" spc="-10" dirty="0">
                <a:latin typeface="Calibri"/>
                <a:cs typeface="Calibri"/>
              </a:rPr>
              <a:t>essential changes </a:t>
            </a:r>
            <a:r>
              <a:rPr sz="2800" spc="-20" dirty="0">
                <a:latin typeface="Calibri"/>
                <a:cs typeface="Calibri"/>
              </a:rPr>
              <a:t>characterise </a:t>
            </a:r>
            <a:r>
              <a:rPr sz="2800" spc="-30" dirty="0">
                <a:latin typeface="Calibri"/>
                <a:cs typeface="Calibri"/>
              </a:rPr>
              <a:t>irreversible </a:t>
            </a:r>
            <a:r>
              <a:rPr sz="2800" spc="-5" dirty="0">
                <a:latin typeface="Calibri"/>
                <a:cs typeface="Calibri"/>
              </a:rPr>
              <a:t>cell </a:t>
            </a:r>
            <a:r>
              <a:rPr sz="2800" dirty="0">
                <a:latin typeface="Calibri"/>
                <a:cs typeface="Calibri"/>
              </a:rPr>
              <a:t>injury  </a:t>
            </a:r>
            <a:r>
              <a:rPr sz="2800" spc="-10" dirty="0">
                <a:latin typeface="Calibri"/>
                <a:cs typeface="Calibri"/>
              </a:rPr>
              <a:t>in </a:t>
            </a:r>
            <a:r>
              <a:rPr sz="2800" spc="-20" dirty="0">
                <a:latin typeface="Calibri"/>
                <a:cs typeface="Calibri"/>
              </a:rPr>
              <a:t>necrosis </a:t>
            </a:r>
            <a:r>
              <a:rPr sz="2800" spc="-5" dirty="0">
                <a:latin typeface="Calibri"/>
                <a:cs typeface="Calibri"/>
              </a:rPr>
              <a:t>of all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types</a:t>
            </a:r>
            <a:endParaRPr sz="2800" dirty="0">
              <a:latin typeface="Calibri"/>
              <a:cs typeface="Calibri"/>
            </a:endParaRPr>
          </a:p>
          <a:p>
            <a:pPr marL="228600" algn="just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Calibri"/>
                <a:cs typeface="Calibri"/>
              </a:rPr>
              <a:t>–Cell </a:t>
            </a:r>
            <a:r>
              <a:rPr sz="2800" spc="-20" dirty="0">
                <a:latin typeface="Calibri"/>
                <a:cs typeface="Calibri"/>
              </a:rPr>
              <a:t>digestion </a:t>
            </a:r>
            <a:r>
              <a:rPr sz="2800" spc="-25" dirty="0">
                <a:latin typeface="Calibri"/>
                <a:cs typeface="Calibri"/>
              </a:rPr>
              <a:t>by </a:t>
            </a:r>
            <a:r>
              <a:rPr sz="2800" spc="-5" dirty="0">
                <a:latin typeface="Calibri"/>
                <a:cs typeface="Calibri"/>
              </a:rPr>
              <a:t>lytic</a:t>
            </a:r>
            <a:r>
              <a:rPr sz="2800" spc="25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enzymes</a:t>
            </a:r>
            <a:endParaRPr sz="2800" dirty="0">
              <a:latin typeface="Calibri"/>
              <a:cs typeface="Calibri"/>
            </a:endParaRPr>
          </a:p>
          <a:p>
            <a:pPr marL="195580" algn="just">
              <a:lnSpc>
                <a:spcPct val="100000"/>
              </a:lnSpc>
              <a:spcBef>
                <a:spcPts val="195"/>
              </a:spcBef>
            </a:pPr>
            <a:r>
              <a:rPr sz="1850" spc="-15" dirty="0">
                <a:latin typeface="Calibri"/>
                <a:cs typeface="Calibri"/>
              </a:rPr>
              <a:t>–</a:t>
            </a:r>
            <a:r>
              <a:rPr sz="2400" spc="-15" dirty="0">
                <a:latin typeface="Calibri"/>
                <a:cs typeface="Calibri"/>
              </a:rPr>
              <a:t>Denaturation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2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proteins</a:t>
            </a:r>
            <a:endParaRPr sz="2400" dirty="0">
              <a:latin typeface="Calibri"/>
              <a:cs typeface="Calibri"/>
            </a:endParaRPr>
          </a:p>
          <a:p>
            <a:pPr marL="139065" algn="just">
              <a:lnSpc>
                <a:spcPct val="100000"/>
              </a:lnSpc>
              <a:spcBef>
                <a:spcPts val="175"/>
              </a:spcBef>
            </a:pPr>
            <a:r>
              <a:rPr sz="3200" spc="-10" dirty="0">
                <a:latin typeface="Calibri"/>
                <a:cs typeface="Calibri"/>
              </a:rPr>
              <a:t>Classification: necrosis </a:t>
            </a:r>
            <a:r>
              <a:rPr sz="3200" dirty="0">
                <a:latin typeface="Calibri"/>
                <a:cs typeface="Calibri"/>
              </a:rPr>
              <a:t>&amp;</a:t>
            </a:r>
            <a:r>
              <a:rPr sz="3200" spc="5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apoptosis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07"/>
    </mc:Choice>
    <mc:Fallback>
      <p:transition spd="slow" advTm="5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98675"/>
            <a:ext cx="4654296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27475"/>
            <a:ext cx="9144000" cy="3426460"/>
          </a:xfrm>
          <a:custGeom>
            <a:avLst/>
            <a:gdLst/>
            <a:ahLst/>
            <a:cxnLst/>
            <a:rect l="l" t="t" r="r" b="b"/>
            <a:pathLst>
              <a:path w="9144000" h="3426459">
                <a:moveTo>
                  <a:pt x="0" y="3425952"/>
                </a:moveTo>
                <a:lnTo>
                  <a:pt x="9144000" y="3425952"/>
                </a:lnTo>
                <a:lnTo>
                  <a:pt x="9144000" y="0"/>
                </a:lnTo>
                <a:lnTo>
                  <a:pt x="0" y="0"/>
                </a:lnTo>
                <a:lnTo>
                  <a:pt x="0" y="342595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54296" y="3485386"/>
            <a:ext cx="4489703" cy="32948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427476"/>
            <a:ext cx="4654296" cy="1219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31442" y="440893"/>
            <a:ext cx="58242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71240" algn="l"/>
              </a:tabLst>
            </a:pPr>
            <a:r>
              <a:rPr spc="-40" dirty="0"/>
              <a:t>LIQUEFACTION	</a:t>
            </a:r>
            <a:r>
              <a:rPr spc="-25" dirty="0"/>
              <a:t>NECROSIS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0"/>
    </mc:Choice>
    <mc:Fallback>
      <p:transition spd="slow" advTm="8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09600"/>
          </a:xfrm>
          <a:custGeom>
            <a:avLst/>
            <a:gdLst/>
            <a:ahLst/>
            <a:cxnLst/>
            <a:rect l="l" t="t" r="r" b="b"/>
            <a:pathLst>
              <a:path w="9144000" h="609600">
                <a:moveTo>
                  <a:pt x="0" y="609600"/>
                </a:moveTo>
                <a:lnTo>
                  <a:pt x="9144000" y="609600"/>
                </a:lnTo>
                <a:lnTo>
                  <a:pt x="9144000" y="0"/>
                </a:lnTo>
                <a:lnTo>
                  <a:pt x="0" y="0"/>
                </a:lnTo>
                <a:lnTo>
                  <a:pt x="0" y="6096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09600"/>
            <a:ext cx="9144000" cy="2362200"/>
          </a:xfrm>
          <a:custGeom>
            <a:avLst/>
            <a:gdLst/>
            <a:ahLst/>
            <a:cxnLst/>
            <a:rect l="l" t="t" r="r" b="b"/>
            <a:pathLst>
              <a:path w="9144000" h="2362200">
                <a:moveTo>
                  <a:pt x="0" y="2362200"/>
                </a:moveTo>
                <a:lnTo>
                  <a:pt x="9144000" y="2362200"/>
                </a:lnTo>
                <a:lnTo>
                  <a:pt x="9144000" y="0"/>
                </a:lnTo>
                <a:lnTo>
                  <a:pt x="0" y="0"/>
                </a:lnTo>
                <a:lnTo>
                  <a:pt x="0" y="23622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-25907" y="0"/>
            <a:ext cx="6541770" cy="14458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23900" indent="-685800">
              <a:lnSpc>
                <a:spcPct val="100000"/>
              </a:lnSpc>
              <a:spcBef>
                <a:spcPts val="105"/>
              </a:spcBef>
              <a:buSzPct val="150000"/>
              <a:buFont typeface="Wingdings"/>
              <a:buChar char=""/>
              <a:tabLst>
                <a:tab pos="723900" algn="l"/>
                <a:tab pos="3168015" algn="l"/>
              </a:tabLst>
            </a:pPr>
            <a:r>
              <a:rPr sz="4800" b="1" spc="-15" baseline="-45138" dirty="0">
                <a:latin typeface="Calibri"/>
                <a:cs typeface="Calibri"/>
              </a:rPr>
              <a:t>Gross	</a:t>
            </a:r>
            <a:r>
              <a:rPr sz="4400" dirty="0">
                <a:latin typeface="Calibri"/>
                <a:cs typeface="Calibri"/>
              </a:rPr>
              <a:t>Morphology</a:t>
            </a:r>
            <a:endParaRPr sz="4400">
              <a:latin typeface="Calibri"/>
              <a:cs typeface="Calibri"/>
            </a:endParaRPr>
          </a:p>
          <a:p>
            <a:pPr marL="609600" lvl="1" indent="-457200">
              <a:lnSpc>
                <a:spcPct val="100000"/>
              </a:lnSpc>
              <a:spcBef>
                <a:spcPts val="2775"/>
              </a:spcBef>
              <a:buFont typeface="Wingdings"/>
              <a:buChar char=""/>
              <a:tabLst>
                <a:tab pos="608965" algn="l"/>
                <a:tab pos="609600" algn="l"/>
                <a:tab pos="1315085" algn="l"/>
                <a:tab pos="2601595" algn="l"/>
                <a:tab pos="3397250" algn="l"/>
                <a:tab pos="3807460" algn="l"/>
                <a:tab pos="4529455" algn="l"/>
                <a:tab pos="5332730" algn="l"/>
              </a:tabLst>
            </a:pPr>
            <a:r>
              <a:rPr sz="2600" spc="-5" dirty="0">
                <a:latin typeface="Calibri"/>
                <a:cs typeface="Calibri"/>
              </a:rPr>
              <a:t>The	</a:t>
            </a:r>
            <a:r>
              <a:rPr sz="2600" spc="-35" dirty="0">
                <a:latin typeface="Calibri"/>
                <a:cs typeface="Calibri"/>
              </a:rPr>
              <a:t>affected	</a:t>
            </a:r>
            <a:r>
              <a:rPr sz="2600" spc="-20" dirty="0">
                <a:latin typeface="Calibri"/>
                <a:cs typeface="Calibri"/>
              </a:rPr>
              <a:t>area	</a:t>
            </a:r>
            <a:r>
              <a:rPr sz="2600" spc="-5" dirty="0">
                <a:latin typeface="Calibri"/>
                <a:cs typeface="Calibri"/>
              </a:rPr>
              <a:t>is	soft	</a:t>
            </a:r>
            <a:r>
              <a:rPr sz="2600" dirty="0">
                <a:latin typeface="Calibri"/>
                <a:cs typeface="Calibri"/>
              </a:rPr>
              <a:t>with	</a:t>
            </a:r>
            <a:r>
              <a:rPr sz="2600" spc="-10" dirty="0">
                <a:latin typeface="Calibri"/>
                <a:cs typeface="Calibri"/>
              </a:rPr>
              <a:t>liquefied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70929" y="1016253"/>
            <a:ext cx="88646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Calibri"/>
                <a:cs typeface="Calibri"/>
              </a:rPr>
              <a:t>c</a:t>
            </a:r>
            <a:r>
              <a:rPr sz="2600" spc="-10" dirty="0">
                <a:latin typeface="Calibri"/>
                <a:cs typeface="Calibri"/>
              </a:rPr>
              <a:t>e</a:t>
            </a:r>
            <a:r>
              <a:rPr sz="2600" spc="-25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t</a:t>
            </a:r>
            <a:r>
              <a:rPr sz="2600" spc="-30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e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39633" y="1016253"/>
            <a:ext cx="141922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20" dirty="0">
                <a:latin typeface="Calibri"/>
                <a:cs typeface="Calibri"/>
              </a:rPr>
              <a:t>containing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0991" y="1421638"/>
            <a:ext cx="209994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spc="-10" dirty="0">
                <a:latin typeface="Calibri"/>
                <a:cs typeface="Calibri"/>
              </a:rPr>
              <a:t>necrotic</a:t>
            </a:r>
            <a:r>
              <a:rPr sz="2600" spc="-114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debris.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3792" y="1827098"/>
            <a:ext cx="4034154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sz="2600" spc="-95" dirty="0">
                <a:latin typeface="Calibri"/>
                <a:cs typeface="Calibri"/>
              </a:rPr>
              <a:t>Later,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25" dirty="0">
                <a:latin typeface="Calibri"/>
                <a:cs typeface="Calibri"/>
              </a:rPr>
              <a:t>cyst </a:t>
            </a:r>
            <a:r>
              <a:rPr sz="2600" spc="-15" dirty="0">
                <a:latin typeface="Calibri"/>
                <a:cs typeface="Calibri"/>
              </a:rPr>
              <a:t>wall </a:t>
            </a:r>
            <a:r>
              <a:rPr sz="2600" dirty="0">
                <a:latin typeface="Calibri"/>
                <a:cs typeface="Calibri"/>
              </a:rPr>
              <a:t>is</a:t>
            </a:r>
            <a:r>
              <a:rPr sz="2600" spc="2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formed.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2971800"/>
            <a:ext cx="9144000" cy="3881754"/>
          </a:xfrm>
          <a:custGeom>
            <a:avLst/>
            <a:gdLst/>
            <a:ahLst/>
            <a:cxnLst/>
            <a:rect l="l" t="t" r="r" b="b"/>
            <a:pathLst>
              <a:path w="9144000" h="3881754">
                <a:moveTo>
                  <a:pt x="0" y="3881628"/>
                </a:moveTo>
                <a:lnTo>
                  <a:pt x="9144000" y="3881628"/>
                </a:lnTo>
                <a:lnTo>
                  <a:pt x="9144000" y="0"/>
                </a:lnTo>
                <a:lnTo>
                  <a:pt x="0" y="0"/>
                </a:lnTo>
                <a:lnTo>
                  <a:pt x="0" y="38816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-507" y="1981383"/>
            <a:ext cx="8410575" cy="1374775"/>
          </a:xfrm>
          <a:prstGeom prst="rect">
            <a:avLst/>
          </a:prstGeom>
        </p:spPr>
        <p:txBody>
          <a:bodyPr vert="horz" wrap="square" lIns="0" tIns="277495" rIns="0" bIns="0" rtlCol="0">
            <a:spAutoFit/>
          </a:bodyPr>
          <a:lstStyle/>
          <a:p>
            <a:pPr marL="698500" indent="-685800">
              <a:lnSpc>
                <a:spcPct val="100000"/>
              </a:lnSpc>
              <a:spcBef>
                <a:spcPts val="2185"/>
              </a:spcBef>
              <a:buSzPct val="150000"/>
              <a:buFont typeface="Wingdings"/>
              <a:buChar char=""/>
              <a:tabLst>
                <a:tab pos="698500" algn="l"/>
              </a:tabLst>
            </a:pPr>
            <a:r>
              <a:rPr sz="4500" b="1" spc="-37" baseline="1851" dirty="0">
                <a:latin typeface="Calibri"/>
                <a:cs typeface="Calibri"/>
              </a:rPr>
              <a:t>Microscopically,</a:t>
            </a:r>
            <a:endParaRPr sz="4500" baseline="1851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814"/>
              </a:spcBef>
              <a:buFont typeface="Wingdings"/>
              <a:buChar char=""/>
              <a:tabLst>
                <a:tab pos="469265" algn="l"/>
                <a:tab pos="469900" algn="l"/>
                <a:tab pos="1243965" algn="l"/>
                <a:tab pos="2252980" algn="l"/>
                <a:tab pos="3295650" algn="l"/>
                <a:tab pos="4688840" algn="l"/>
                <a:tab pos="6049645" algn="l"/>
                <a:tab pos="6783070" algn="l"/>
                <a:tab pos="7891145" algn="l"/>
              </a:tabLst>
            </a:pPr>
            <a:r>
              <a:rPr sz="2600" dirty="0">
                <a:latin typeface="Calibri"/>
                <a:cs typeface="Calibri"/>
              </a:rPr>
              <a:t>T</a:t>
            </a:r>
            <a:r>
              <a:rPr sz="2600" spc="-15" dirty="0">
                <a:latin typeface="Calibri"/>
                <a:cs typeface="Calibri"/>
              </a:rPr>
              <a:t>h</a:t>
            </a:r>
            <a:r>
              <a:rPr sz="2600" dirty="0">
                <a:latin typeface="Calibri"/>
                <a:cs typeface="Calibri"/>
              </a:rPr>
              <a:t>e	c</a:t>
            </a:r>
            <a:r>
              <a:rPr sz="2600" spc="-55" dirty="0">
                <a:latin typeface="Calibri"/>
                <a:cs typeface="Calibri"/>
              </a:rPr>
              <a:t>y</a:t>
            </a:r>
            <a:r>
              <a:rPr sz="2600" spc="-50" dirty="0">
                <a:latin typeface="Calibri"/>
                <a:cs typeface="Calibri"/>
              </a:rPr>
              <a:t>s</a:t>
            </a:r>
            <a:r>
              <a:rPr sz="2600" dirty="0">
                <a:latin typeface="Calibri"/>
                <a:cs typeface="Calibri"/>
              </a:rPr>
              <a:t>tic	</a:t>
            </a:r>
            <a:r>
              <a:rPr sz="2600" spc="-5" dirty="0">
                <a:latin typeface="Calibri"/>
                <a:cs typeface="Calibri"/>
              </a:rPr>
              <a:t>spac</a:t>
            </a:r>
            <a:r>
              <a:rPr sz="2600" dirty="0">
                <a:latin typeface="Calibri"/>
                <a:cs typeface="Calibri"/>
              </a:rPr>
              <a:t>e	</a:t>
            </a:r>
            <a:r>
              <a:rPr sz="2600" spc="-50" dirty="0">
                <a:latin typeface="Calibri"/>
                <a:cs typeface="Calibri"/>
              </a:rPr>
              <a:t>c</a:t>
            </a:r>
            <a:r>
              <a:rPr sz="2600" spc="-10" dirty="0">
                <a:latin typeface="Calibri"/>
                <a:cs typeface="Calibri"/>
              </a:rPr>
              <a:t>o</a:t>
            </a:r>
            <a:r>
              <a:rPr sz="2600" spc="-50" dirty="0">
                <a:latin typeface="Calibri"/>
                <a:cs typeface="Calibri"/>
              </a:rPr>
              <a:t>n</a:t>
            </a:r>
            <a:r>
              <a:rPr sz="2600" spc="-60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ains	</a:t>
            </a:r>
            <a:r>
              <a:rPr sz="2600" spc="-15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10" dirty="0">
                <a:latin typeface="Calibri"/>
                <a:cs typeface="Calibri"/>
              </a:rPr>
              <a:t>c</a:t>
            </a:r>
            <a:r>
              <a:rPr sz="2600" spc="-60" dirty="0">
                <a:latin typeface="Calibri"/>
                <a:cs typeface="Calibri"/>
              </a:rPr>
              <a:t>r</a:t>
            </a:r>
            <a:r>
              <a:rPr sz="2600" spc="-5" dirty="0">
                <a:latin typeface="Calibri"/>
                <a:cs typeface="Calibri"/>
              </a:rPr>
              <a:t>oti</a:t>
            </a:r>
            <a:r>
              <a:rPr sz="2600" dirty="0">
                <a:latin typeface="Calibri"/>
                <a:cs typeface="Calibri"/>
              </a:rPr>
              <a:t>c	c</a:t>
            </a:r>
            <a:r>
              <a:rPr sz="2600" spc="-10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ll	</a:t>
            </a:r>
            <a:r>
              <a:rPr sz="2600" spc="-5" dirty="0">
                <a:latin typeface="Calibri"/>
                <a:cs typeface="Calibri"/>
              </a:rPr>
              <a:t>d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5" dirty="0">
                <a:latin typeface="Calibri"/>
                <a:cs typeface="Calibri"/>
              </a:rPr>
              <a:t>b</a:t>
            </a:r>
            <a:r>
              <a:rPr sz="2600" spc="5" dirty="0">
                <a:latin typeface="Calibri"/>
                <a:cs typeface="Calibri"/>
              </a:rPr>
              <a:t>r</a:t>
            </a:r>
            <a:r>
              <a:rPr sz="2600" dirty="0">
                <a:latin typeface="Calibri"/>
                <a:cs typeface="Calibri"/>
              </a:rPr>
              <a:t>is	and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-507" y="3340684"/>
            <a:ext cx="9157970" cy="16408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>
              <a:lnSpc>
                <a:spcPct val="100000"/>
              </a:lnSpc>
              <a:spcBef>
                <a:spcPts val="105"/>
              </a:spcBef>
              <a:tabLst>
                <a:tab pos="2402205" algn="l"/>
              </a:tabLst>
            </a:pPr>
            <a:r>
              <a:rPr sz="2600" spc="-15" dirty="0">
                <a:latin typeface="Calibri"/>
                <a:cs typeface="Calibri"/>
              </a:rPr>
              <a:t>macrophages	</a:t>
            </a:r>
            <a:r>
              <a:rPr sz="2600" dirty="0">
                <a:latin typeface="Calibri"/>
                <a:cs typeface="Calibri"/>
              </a:rPr>
              <a:t>filled with </a:t>
            </a:r>
            <a:r>
              <a:rPr sz="2600" spc="-10" dirty="0">
                <a:latin typeface="Calibri"/>
                <a:cs typeface="Calibri"/>
              </a:rPr>
              <a:t>phagocytosed</a:t>
            </a:r>
            <a:r>
              <a:rPr sz="2600" spc="-11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material.</a:t>
            </a:r>
            <a:endParaRPr sz="2600">
              <a:latin typeface="Calibri"/>
              <a:cs typeface="Calibri"/>
            </a:endParaRPr>
          </a:p>
          <a:p>
            <a:pPr marL="469900" marR="5080" indent="-457200">
              <a:lnSpc>
                <a:spcPts val="3200"/>
              </a:lnSpc>
              <a:spcBef>
                <a:spcPts val="110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sz="2600" spc="-5" dirty="0">
                <a:latin typeface="Calibri"/>
                <a:cs typeface="Calibri"/>
              </a:rPr>
              <a:t>The </a:t>
            </a:r>
            <a:r>
              <a:rPr sz="2600" spc="-30" dirty="0">
                <a:latin typeface="Calibri"/>
                <a:cs typeface="Calibri"/>
              </a:rPr>
              <a:t>cyst </a:t>
            </a:r>
            <a:r>
              <a:rPr sz="2600" spc="-15" dirty="0">
                <a:latin typeface="Calibri"/>
                <a:cs typeface="Calibri"/>
              </a:rPr>
              <a:t>wall </a:t>
            </a:r>
            <a:r>
              <a:rPr sz="2600" dirty="0">
                <a:latin typeface="Calibri"/>
                <a:cs typeface="Calibri"/>
              </a:rPr>
              <a:t>is </a:t>
            </a:r>
            <a:r>
              <a:rPr sz="2600" spc="-25" dirty="0">
                <a:latin typeface="Calibri"/>
                <a:cs typeface="Calibri"/>
              </a:rPr>
              <a:t>formed </a:t>
            </a:r>
            <a:r>
              <a:rPr sz="2600" spc="-15" dirty="0">
                <a:latin typeface="Calibri"/>
                <a:cs typeface="Calibri"/>
              </a:rPr>
              <a:t>by </a:t>
            </a:r>
            <a:r>
              <a:rPr sz="2600" spc="-30" dirty="0">
                <a:latin typeface="Calibri"/>
                <a:cs typeface="Calibri"/>
              </a:rPr>
              <a:t>proliferating </a:t>
            </a:r>
            <a:r>
              <a:rPr sz="2600" spc="-5" dirty="0">
                <a:latin typeface="Calibri"/>
                <a:cs typeface="Calibri"/>
              </a:rPr>
              <a:t>capillaries, </a:t>
            </a:r>
            <a:r>
              <a:rPr sz="2600" spc="-10" dirty="0">
                <a:latin typeface="Calibri"/>
                <a:cs typeface="Calibri"/>
              </a:rPr>
              <a:t>inflammatory  </a:t>
            </a:r>
            <a:r>
              <a:rPr sz="2600" dirty="0">
                <a:latin typeface="Calibri"/>
                <a:cs typeface="Calibri"/>
              </a:rPr>
              <a:t>cells, and gliosis </a:t>
            </a:r>
            <a:r>
              <a:rPr sz="2600" spc="-25" dirty="0">
                <a:latin typeface="Calibri"/>
                <a:cs typeface="Calibri"/>
              </a:rPr>
              <a:t>(proliferating </a:t>
            </a:r>
            <a:r>
              <a:rPr sz="2600" dirty="0">
                <a:latin typeface="Calibri"/>
                <a:cs typeface="Calibri"/>
              </a:rPr>
              <a:t>glial cells) in the </a:t>
            </a:r>
            <a:r>
              <a:rPr sz="2600" spc="-10" dirty="0">
                <a:latin typeface="Calibri"/>
                <a:cs typeface="Calibri"/>
              </a:rPr>
              <a:t>case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spc="-190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brain</a:t>
            </a:r>
            <a:endParaRPr sz="2600">
              <a:latin typeface="Calibri"/>
              <a:cs typeface="Calibri"/>
            </a:endParaRPr>
          </a:p>
          <a:p>
            <a:pPr marL="469900" indent="-457200">
              <a:lnSpc>
                <a:spcPts val="3080"/>
              </a:lnSpc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sz="2600" spc="-25" dirty="0">
                <a:latin typeface="Calibri"/>
                <a:cs typeface="Calibri"/>
              </a:rPr>
              <a:t>proliferating </a:t>
            </a:r>
            <a:r>
              <a:rPr sz="2600" spc="-15" dirty="0">
                <a:latin typeface="Calibri"/>
                <a:cs typeface="Calibri"/>
              </a:rPr>
              <a:t>fibroblasts </a:t>
            </a:r>
            <a:r>
              <a:rPr sz="2600" dirty="0">
                <a:latin typeface="Calibri"/>
                <a:cs typeface="Calibri"/>
              </a:rPr>
              <a:t>in the </a:t>
            </a:r>
            <a:r>
              <a:rPr sz="2600" spc="-10" dirty="0">
                <a:latin typeface="Calibri"/>
                <a:cs typeface="Calibri"/>
              </a:rPr>
              <a:t>case </a:t>
            </a:r>
            <a:r>
              <a:rPr sz="2600" spc="-5" dirty="0">
                <a:latin typeface="Calibri"/>
                <a:cs typeface="Calibri"/>
              </a:rPr>
              <a:t>of abscess</a:t>
            </a:r>
            <a:r>
              <a:rPr sz="2600" spc="-235" dirty="0">
                <a:latin typeface="Calibri"/>
                <a:cs typeface="Calibri"/>
              </a:rPr>
              <a:t> </a:t>
            </a:r>
            <a:r>
              <a:rPr sz="2600" spc="-45" dirty="0">
                <a:latin typeface="Calibri"/>
                <a:cs typeface="Calibri"/>
              </a:rPr>
              <a:t>cavity.</a:t>
            </a:r>
            <a:endParaRPr sz="2600">
              <a:latin typeface="Calibri"/>
              <a:cs typeface="Calibri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65"/>
    </mc:Choice>
    <mc:Fallback>
      <p:transition spd="slow" advTm="2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1293875"/>
            <a:ext cx="8468868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27475"/>
            <a:ext cx="9144000" cy="1830705"/>
          </a:xfrm>
          <a:custGeom>
            <a:avLst/>
            <a:gdLst/>
            <a:ahLst/>
            <a:cxnLst/>
            <a:rect l="l" t="t" r="r" b="b"/>
            <a:pathLst>
              <a:path w="9144000" h="1830704">
                <a:moveTo>
                  <a:pt x="0" y="1830323"/>
                </a:moveTo>
                <a:lnTo>
                  <a:pt x="9144000" y="1830323"/>
                </a:lnTo>
                <a:lnTo>
                  <a:pt x="9144000" y="0"/>
                </a:lnTo>
                <a:lnTo>
                  <a:pt x="0" y="0"/>
                </a:lnTo>
                <a:lnTo>
                  <a:pt x="0" y="183032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3427476"/>
            <a:ext cx="8468868" cy="17434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31442" y="440893"/>
            <a:ext cx="582422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571240" algn="l"/>
              </a:tabLst>
            </a:pPr>
            <a:r>
              <a:rPr spc="-40" dirty="0"/>
              <a:t>LIQUEFACTION	</a:t>
            </a:r>
            <a:r>
              <a:rPr spc="-25" dirty="0"/>
              <a:t>NECROSIS</a:t>
            </a:r>
          </a:p>
        </p:txBody>
      </p:sp>
      <p:sp>
        <p:nvSpPr>
          <p:cNvPr id="6" name="object 6"/>
          <p:cNvSpPr/>
          <p:nvPr/>
        </p:nvSpPr>
        <p:spPr>
          <a:xfrm>
            <a:off x="0" y="5257798"/>
            <a:ext cx="9144000" cy="1595755"/>
          </a:xfrm>
          <a:custGeom>
            <a:avLst/>
            <a:gdLst/>
            <a:ahLst/>
            <a:cxnLst/>
            <a:rect l="l" t="t" r="r" b="b"/>
            <a:pathLst>
              <a:path w="9144000" h="1595754">
                <a:moveTo>
                  <a:pt x="0" y="1595628"/>
                </a:moveTo>
                <a:lnTo>
                  <a:pt x="9144000" y="1595628"/>
                </a:lnTo>
                <a:lnTo>
                  <a:pt x="9144000" y="0"/>
                </a:lnTo>
                <a:lnTo>
                  <a:pt x="0" y="0"/>
                </a:lnTo>
                <a:lnTo>
                  <a:pt x="0" y="159562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99361" y="5170170"/>
            <a:ext cx="6131560" cy="116649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algn="just">
              <a:lnSpc>
                <a:spcPct val="84900"/>
              </a:lnSpc>
              <a:spcBef>
                <a:spcPts val="515"/>
              </a:spcBef>
            </a:pPr>
            <a:r>
              <a:rPr sz="3150" b="1" baseline="1322" dirty="0">
                <a:latin typeface="Calibri"/>
                <a:cs typeface="Calibri"/>
              </a:rPr>
              <a:t>Liquefactive </a:t>
            </a:r>
            <a:r>
              <a:rPr sz="3150" b="1" spc="7" baseline="1322" dirty="0">
                <a:latin typeface="Calibri"/>
                <a:cs typeface="Calibri"/>
              </a:rPr>
              <a:t>necrosis </a:t>
            </a:r>
            <a:r>
              <a:rPr sz="3150" b="1" spc="-7" baseline="1322" dirty="0">
                <a:latin typeface="Calibri"/>
                <a:cs typeface="Calibri"/>
              </a:rPr>
              <a:t>brain </a:t>
            </a:r>
            <a:r>
              <a:rPr sz="2100" b="1" spc="15" dirty="0">
                <a:latin typeface="Calibri"/>
                <a:cs typeface="Calibri"/>
              </a:rPr>
              <a:t>The </a:t>
            </a:r>
            <a:r>
              <a:rPr sz="2100" b="1" spc="5" dirty="0">
                <a:latin typeface="Calibri"/>
                <a:cs typeface="Calibri"/>
              </a:rPr>
              <a:t>necrosed </a:t>
            </a:r>
            <a:r>
              <a:rPr sz="2100" b="1" spc="-5" dirty="0">
                <a:latin typeface="Calibri"/>
                <a:cs typeface="Calibri"/>
              </a:rPr>
              <a:t>area </a:t>
            </a:r>
            <a:r>
              <a:rPr sz="2100" b="1" spc="10" dirty="0">
                <a:latin typeface="Calibri"/>
                <a:cs typeface="Calibri"/>
              </a:rPr>
              <a:t>on </a:t>
            </a:r>
            <a:r>
              <a:rPr sz="2100" b="1" spc="-5" dirty="0">
                <a:latin typeface="Calibri"/>
                <a:cs typeface="Calibri"/>
              </a:rPr>
              <a:t>right  </a:t>
            </a:r>
            <a:r>
              <a:rPr sz="2100" b="1" spc="15" dirty="0">
                <a:latin typeface="Calibri"/>
                <a:cs typeface="Calibri"/>
              </a:rPr>
              <a:t>side of the field </a:t>
            </a:r>
            <a:r>
              <a:rPr sz="2100" b="1" spc="10" dirty="0">
                <a:latin typeface="Calibri"/>
                <a:cs typeface="Calibri"/>
              </a:rPr>
              <a:t>shows </a:t>
            </a:r>
            <a:r>
              <a:rPr sz="2100" b="1" spc="15" dirty="0">
                <a:latin typeface="Calibri"/>
                <a:cs typeface="Calibri"/>
              </a:rPr>
              <a:t>a </a:t>
            </a:r>
            <a:r>
              <a:rPr sz="2100" b="1" spc="-5" dirty="0">
                <a:latin typeface="Calibri"/>
                <a:cs typeface="Calibri"/>
              </a:rPr>
              <a:t>cystic </a:t>
            </a:r>
            <a:r>
              <a:rPr sz="2100" b="1" spc="15" dirty="0">
                <a:latin typeface="Calibri"/>
                <a:cs typeface="Calibri"/>
              </a:rPr>
              <a:t>space </a:t>
            </a:r>
            <a:r>
              <a:rPr sz="2100" b="1" spc="5" dirty="0">
                <a:latin typeface="Calibri"/>
                <a:cs typeface="Calibri"/>
              </a:rPr>
              <a:t>containing cell  </a:t>
            </a:r>
            <a:r>
              <a:rPr sz="2100" b="1" spc="15" dirty="0">
                <a:latin typeface="Calibri"/>
                <a:cs typeface="Calibri"/>
              </a:rPr>
              <a:t>debris, </a:t>
            </a:r>
            <a:r>
              <a:rPr sz="2100" b="1" spc="10" dirty="0">
                <a:latin typeface="Calibri"/>
                <a:cs typeface="Calibri"/>
              </a:rPr>
              <a:t>while </a:t>
            </a:r>
            <a:r>
              <a:rPr sz="2100" b="1" spc="15" dirty="0">
                <a:latin typeface="Calibri"/>
                <a:cs typeface="Calibri"/>
              </a:rPr>
              <a:t>the </a:t>
            </a:r>
            <a:r>
              <a:rPr sz="2100" b="1" spc="10" dirty="0">
                <a:latin typeface="Calibri"/>
                <a:cs typeface="Calibri"/>
              </a:rPr>
              <a:t>surrounding </a:t>
            </a:r>
            <a:r>
              <a:rPr sz="3150" b="1" baseline="-2645" dirty="0">
                <a:latin typeface="Calibri"/>
                <a:cs typeface="Calibri"/>
              </a:rPr>
              <a:t>zone </a:t>
            </a:r>
            <a:r>
              <a:rPr sz="3150" b="1" spc="15" baseline="-2645" dirty="0">
                <a:latin typeface="Calibri"/>
                <a:cs typeface="Calibri"/>
              </a:rPr>
              <a:t>shows </a:t>
            </a:r>
            <a:r>
              <a:rPr sz="3150" b="1" spc="7" baseline="-2645" dirty="0">
                <a:latin typeface="Calibri"/>
                <a:cs typeface="Calibri"/>
              </a:rPr>
              <a:t>granulation  </a:t>
            </a:r>
            <a:r>
              <a:rPr sz="2100" b="1" spc="10" dirty="0">
                <a:latin typeface="Calibri"/>
                <a:cs typeface="Calibri"/>
              </a:rPr>
              <a:t>tissue </a:t>
            </a:r>
            <a:r>
              <a:rPr sz="2100" b="1" spc="20" dirty="0">
                <a:latin typeface="Calibri"/>
                <a:cs typeface="Calibri"/>
              </a:rPr>
              <a:t>and</a:t>
            </a:r>
            <a:r>
              <a:rPr sz="2100" b="1" spc="-10" dirty="0">
                <a:latin typeface="Calibri"/>
                <a:cs typeface="Calibri"/>
              </a:rPr>
              <a:t> </a:t>
            </a:r>
            <a:r>
              <a:rPr sz="2100" b="1" spc="5" dirty="0">
                <a:latin typeface="Calibri"/>
                <a:cs typeface="Calibri"/>
              </a:rPr>
              <a:t>gliosis.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2"/>
    </mc:Choice>
    <mc:Fallback>
      <p:transition spd="slow" advTm="17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1084" y="2551176"/>
            <a:ext cx="1700783" cy="611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6380" y="2551176"/>
            <a:ext cx="569976" cy="6111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9872" y="3015995"/>
            <a:ext cx="1399031" cy="96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86356" y="301571"/>
            <a:ext cx="4798695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5" dirty="0"/>
              <a:t>FIBRINOID</a:t>
            </a:r>
            <a:r>
              <a:rPr b="1" spc="310" dirty="0"/>
              <a:t> </a:t>
            </a:r>
            <a:r>
              <a:rPr b="1" spc="-25" dirty="0"/>
              <a:t>NECROSIS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13766" y="1152406"/>
            <a:ext cx="8752205" cy="2964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marR="5080" indent="-215900">
              <a:lnSpc>
                <a:spcPct val="116100"/>
              </a:lnSpc>
              <a:spcBef>
                <a:spcPts val="95"/>
              </a:spcBef>
              <a:buSzPct val="114285"/>
              <a:buFont typeface="Arial"/>
              <a:buChar char="•"/>
              <a:tabLst>
                <a:tab pos="299085" algn="l"/>
                <a:tab pos="2415540" algn="l"/>
                <a:tab pos="2910840" algn="l"/>
                <a:tab pos="4590415" algn="l"/>
                <a:tab pos="5036820" algn="l"/>
                <a:tab pos="6536690" algn="l"/>
                <a:tab pos="7875270" algn="l"/>
              </a:tabLst>
            </a:pPr>
            <a:r>
              <a:rPr sz="2800" spc="-10" dirty="0">
                <a:latin typeface="Calibri"/>
                <a:cs typeface="Calibri"/>
              </a:rPr>
              <a:t>Ch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13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7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er</a:t>
            </a:r>
            <a:r>
              <a:rPr sz="2800" spc="-25" dirty="0">
                <a:latin typeface="Calibri"/>
                <a:cs typeface="Calibri"/>
              </a:rPr>
              <a:t>i</a:t>
            </a:r>
            <a:r>
              <a:rPr sz="2800" spc="-20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ed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35" dirty="0">
                <a:latin typeface="Calibri"/>
                <a:cs typeface="Calibri"/>
              </a:rPr>
              <a:t>b</a:t>
            </a:r>
            <a:r>
              <a:rPr sz="2800" spc="-5" dirty="0">
                <a:latin typeface="Calibri"/>
                <a:cs typeface="Calibri"/>
              </a:rPr>
              <a:t>y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depos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f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0" dirty="0">
                <a:latin typeface="Calibri"/>
                <a:cs typeface="Calibri"/>
              </a:rPr>
              <a:t>f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10" dirty="0">
                <a:latin typeface="Calibri"/>
                <a:cs typeface="Calibri"/>
              </a:rPr>
              <a:t>b</a:t>
            </a:r>
            <a:r>
              <a:rPr sz="2800" spc="-5" dirty="0">
                <a:latin typeface="Calibri"/>
                <a:cs typeface="Calibri"/>
              </a:rPr>
              <a:t>r</a:t>
            </a:r>
            <a:r>
              <a:rPr sz="2800" dirty="0">
                <a:latin typeface="Calibri"/>
                <a:cs typeface="Calibri"/>
              </a:rPr>
              <a:t>in</a:t>
            </a:r>
            <a:r>
              <a:rPr sz="2800" spc="-10" dirty="0">
                <a:latin typeface="Calibri"/>
                <a:cs typeface="Calibri"/>
              </a:rPr>
              <a:t>-</a:t>
            </a:r>
            <a:r>
              <a:rPr sz="2800" spc="-15" dirty="0">
                <a:latin typeface="Calibri"/>
                <a:cs typeface="Calibri"/>
              </a:rPr>
              <a:t>li</a:t>
            </a:r>
            <a:r>
              <a:rPr sz="2800" spc="-200" dirty="0">
                <a:latin typeface="Calibri"/>
                <a:cs typeface="Calibri"/>
              </a:rPr>
              <a:t>k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m</a:t>
            </a:r>
            <a:r>
              <a:rPr sz="2800" spc="-50" dirty="0">
                <a:latin typeface="Calibri"/>
                <a:cs typeface="Calibri"/>
              </a:rPr>
              <a:t>a</a:t>
            </a:r>
            <a:r>
              <a:rPr sz="2800" spc="-70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er</a:t>
            </a:r>
            <a:r>
              <a:rPr sz="2800" spc="-30" dirty="0">
                <a:latin typeface="Calibri"/>
                <a:cs typeface="Calibri"/>
              </a:rPr>
              <a:t>i</a:t>
            </a:r>
            <a:r>
              <a:rPr sz="2800" spc="-5" dirty="0">
                <a:latin typeface="Calibri"/>
                <a:cs typeface="Calibri"/>
              </a:rPr>
              <a:t>al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whi</a:t>
            </a:r>
            <a:r>
              <a:rPr sz="2800" spc="25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h  has the </a:t>
            </a:r>
            <a:r>
              <a:rPr sz="2800" spc="-25" dirty="0">
                <a:latin typeface="Calibri"/>
                <a:cs typeface="Calibri"/>
              </a:rPr>
              <a:t>staining </a:t>
            </a:r>
            <a:r>
              <a:rPr sz="2800" spc="-15" dirty="0">
                <a:latin typeface="Calibri"/>
                <a:cs typeface="Calibri"/>
              </a:rPr>
              <a:t>properties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fibrin.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50" dirty="0">
              <a:latin typeface="Times New Roman"/>
              <a:cs typeface="Times New Roman"/>
            </a:endParaRPr>
          </a:p>
          <a:p>
            <a:pPr marL="298450" marR="5080">
              <a:lnSpc>
                <a:spcPct val="116100"/>
              </a:lnSpc>
              <a:tabLst>
                <a:tab pos="1822450" algn="l"/>
                <a:tab pos="3485515" algn="l"/>
                <a:tab pos="4883150" algn="l"/>
                <a:tab pos="5629910" algn="l"/>
                <a:tab pos="6661784" algn="l"/>
                <a:tab pos="7874000" algn="l"/>
              </a:tabLst>
            </a:pPr>
            <a:r>
              <a:rPr sz="2800" u="heavy" spc="-10" dirty="0">
                <a:solidFill>
                  <a:srgbClr val="FF00FF"/>
                </a:solidFill>
                <a:uFill>
                  <a:solidFill>
                    <a:srgbClr val="FF00FF"/>
                  </a:solidFill>
                </a:uFill>
                <a:latin typeface="Calibri"/>
                <a:cs typeface="Calibri"/>
              </a:rPr>
              <a:t>Lo</a:t>
            </a:r>
            <a:r>
              <a:rPr sz="2800" u="heavy" spc="-25" dirty="0">
                <a:solidFill>
                  <a:srgbClr val="FF00FF"/>
                </a:solidFill>
                <a:uFill>
                  <a:solidFill>
                    <a:srgbClr val="FF00FF"/>
                  </a:solidFill>
                </a:uFill>
                <a:latin typeface="Calibri"/>
                <a:cs typeface="Calibri"/>
              </a:rPr>
              <a:t>ca</a:t>
            </a:r>
            <a:r>
              <a:rPr sz="2800" u="heavy" spc="-5" dirty="0">
                <a:solidFill>
                  <a:srgbClr val="FF00FF"/>
                </a:solidFill>
                <a:uFill>
                  <a:solidFill>
                    <a:srgbClr val="FF00FF"/>
                  </a:solidFill>
                </a:uFill>
                <a:latin typeface="Calibri"/>
                <a:cs typeface="Calibri"/>
              </a:rPr>
              <a:t>tio</a:t>
            </a:r>
            <a:r>
              <a:rPr sz="2800" u="heavy" spc="-15" dirty="0">
                <a:solidFill>
                  <a:srgbClr val="FF00FF"/>
                </a:solidFill>
                <a:uFill>
                  <a:solidFill>
                    <a:srgbClr val="FF00FF"/>
                  </a:solidFill>
                </a:uFill>
                <a:latin typeface="Calibri"/>
                <a:cs typeface="Calibri"/>
              </a:rPr>
              <a:t>n</a:t>
            </a:r>
            <a:r>
              <a:rPr sz="2800" u="heavy" spc="-5" dirty="0">
                <a:solidFill>
                  <a:srgbClr val="FF00FF"/>
                </a:solidFill>
                <a:uFill>
                  <a:solidFill>
                    <a:srgbClr val="FF00FF"/>
                  </a:solidFill>
                </a:uFill>
                <a:latin typeface="Calibri"/>
                <a:cs typeface="Calibri"/>
              </a:rPr>
              <a:t>:</a:t>
            </a:r>
            <a:r>
              <a:rPr sz="2800" dirty="0">
                <a:solidFill>
                  <a:srgbClr val="FF00FF"/>
                </a:solidFill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i</a:t>
            </a:r>
            <a:r>
              <a:rPr sz="2800" spc="-40" dirty="0">
                <a:latin typeface="Calibri"/>
                <a:cs typeface="Calibri"/>
              </a:rPr>
              <a:t>n</a:t>
            </a:r>
            <a:r>
              <a:rPr sz="2800" spc="-3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60" dirty="0">
                <a:latin typeface="Calibri"/>
                <a:cs typeface="Calibri"/>
              </a:rPr>
              <a:t>r</a:t>
            </a:r>
            <a:r>
              <a:rPr sz="2800" spc="-3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ti</a:t>
            </a:r>
            <a:r>
              <a:rPr sz="2800" spc="-15" dirty="0">
                <a:latin typeface="Calibri"/>
                <a:cs typeface="Calibri"/>
              </a:rPr>
              <a:t>t</a:t>
            </a:r>
            <a:r>
              <a:rPr sz="2800" spc="-5" dirty="0">
                <a:latin typeface="Calibri"/>
                <a:cs typeface="Calibri"/>
              </a:rPr>
              <a:t>ial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c</a:t>
            </a:r>
            <a:r>
              <a:rPr sz="2800" spc="-10" dirty="0">
                <a:latin typeface="Calibri"/>
                <a:cs typeface="Calibri"/>
              </a:rPr>
              <a:t>ol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25" dirty="0">
                <a:latin typeface="Calibri"/>
                <a:cs typeface="Calibri"/>
              </a:rPr>
              <a:t>g</a:t>
            </a:r>
            <a:r>
              <a:rPr sz="2800" spc="-5" dirty="0">
                <a:latin typeface="Calibri"/>
                <a:cs typeface="Calibri"/>
              </a:rPr>
              <a:t>en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b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10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d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35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s</a:t>
            </a:r>
            <a:r>
              <a:rPr sz="2800" spc="-10" dirty="0">
                <a:latin typeface="Calibri"/>
                <a:cs typeface="Calibri"/>
              </a:rPr>
              <a:t>se</a:t>
            </a:r>
            <a:r>
              <a:rPr sz="2800" spc="-1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(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mall  </a:t>
            </a:r>
            <a:r>
              <a:rPr sz="2800" spc="-10" dirty="0">
                <a:latin typeface="Calibri"/>
                <a:cs typeface="Calibri"/>
              </a:rPr>
              <a:t>artery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arteriole)</a:t>
            </a:r>
            <a:endParaRPr sz="2800" dirty="0">
              <a:latin typeface="Calibri"/>
              <a:cs typeface="Calibri"/>
            </a:endParaRPr>
          </a:p>
          <a:p>
            <a:pPr marL="298450" indent="-286385">
              <a:lnSpc>
                <a:spcPct val="100000"/>
              </a:lnSpc>
              <a:spcBef>
                <a:spcPts val="944"/>
              </a:spcBef>
              <a:buSzPct val="120754"/>
              <a:buFont typeface="Arial"/>
              <a:buChar char="•"/>
              <a:tabLst>
                <a:tab pos="299085" algn="l"/>
                <a:tab pos="6044565" algn="l"/>
              </a:tabLst>
            </a:pPr>
            <a:r>
              <a:rPr sz="2650" dirty="0">
                <a:latin typeface="Calibri"/>
                <a:cs typeface="Calibri"/>
              </a:rPr>
              <a:t>It is </a:t>
            </a:r>
            <a:r>
              <a:rPr sz="2650" spc="-15" dirty="0">
                <a:latin typeface="Calibri"/>
                <a:cs typeface="Calibri"/>
              </a:rPr>
              <a:t>encountered </a:t>
            </a:r>
            <a:r>
              <a:rPr sz="2650" spc="5" dirty="0">
                <a:latin typeface="Calibri"/>
                <a:cs typeface="Calibri"/>
              </a:rPr>
              <a:t>in </a:t>
            </a:r>
            <a:r>
              <a:rPr sz="2650" spc="-10" dirty="0">
                <a:latin typeface="Calibri"/>
                <a:cs typeface="Calibri"/>
              </a:rPr>
              <a:t>various</a:t>
            </a:r>
            <a:r>
              <a:rPr sz="2650" spc="440" dirty="0">
                <a:latin typeface="Calibri"/>
                <a:cs typeface="Calibri"/>
              </a:rPr>
              <a:t> </a:t>
            </a:r>
            <a:r>
              <a:rPr sz="2650" spc="-10" dirty="0">
                <a:latin typeface="Calibri"/>
                <a:cs typeface="Calibri"/>
              </a:rPr>
              <a:t>examples</a:t>
            </a:r>
            <a:r>
              <a:rPr sz="2650" spc="100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of	immunologic</a:t>
            </a:r>
            <a:r>
              <a:rPr sz="2650" spc="50" dirty="0">
                <a:latin typeface="Calibri"/>
                <a:cs typeface="Calibri"/>
              </a:rPr>
              <a:t> </a:t>
            </a:r>
            <a:r>
              <a:rPr sz="2650" dirty="0">
                <a:latin typeface="Calibri"/>
                <a:cs typeface="Calibri"/>
              </a:rPr>
              <a:t>tissue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041642" y="4101210"/>
            <a:ext cx="19030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35050" algn="l"/>
              </a:tabLst>
            </a:pPr>
            <a:r>
              <a:rPr sz="2800" spc="-10" dirty="0">
                <a:latin typeface="Calibri"/>
                <a:cs typeface="Calibri"/>
              </a:rPr>
              <a:t>u</a:t>
            </a:r>
            <a:r>
              <a:rPr sz="2800" spc="-20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ce</a:t>
            </a:r>
            <a:r>
              <a:rPr sz="2800" spc="-24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ti</a:t>
            </a:r>
            <a:r>
              <a:rPr sz="2800" spc="-45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666" y="4080083"/>
            <a:ext cx="6593840" cy="182689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36550">
              <a:lnSpc>
                <a:spcPct val="100000"/>
              </a:lnSpc>
              <a:spcBef>
                <a:spcPts val="290"/>
              </a:spcBef>
              <a:tabLst>
                <a:tab pos="1504950" algn="l"/>
                <a:tab pos="3082925" algn="l"/>
                <a:tab pos="3575050" algn="l"/>
                <a:tab pos="5700395" algn="l"/>
              </a:tabLst>
            </a:pPr>
            <a:r>
              <a:rPr sz="2650" spc="-25" dirty="0">
                <a:latin typeface="Calibri"/>
                <a:cs typeface="Calibri"/>
              </a:rPr>
              <a:t>injury,	</a:t>
            </a:r>
            <a:r>
              <a:rPr sz="2650" spc="-5" dirty="0">
                <a:latin typeface="Calibri"/>
                <a:cs typeface="Calibri"/>
              </a:rPr>
              <a:t>Arterioles	</a:t>
            </a:r>
            <a:r>
              <a:rPr sz="2650" spc="5" dirty="0">
                <a:latin typeface="Calibri"/>
                <a:cs typeface="Calibri"/>
              </a:rPr>
              <a:t>in	</a:t>
            </a:r>
            <a:r>
              <a:rPr sz="2650" spc="-10" dirty="0">
                <a:latin typeface="Calibri"/>
                <a:cs typeface="Calibri"/>
              </a:rPr>
              <a:t>hypertension,	</a:t>
            </a:r>
            <a:r>
              <a:rPr sz="2650" spc="-5" dirty="0">
                <a:latin typeface="Calibri"/>
                <a:cs typeface="Calibri"/>
              </a:rPr>
              <a:t>peptic</a:t>
            </a:r>
            <a:endParaRPr sz="2650">
              <a:latin typeface="Calibri"/>
              <a:cs typeface="Calibri"/>
            </a:endParaRPr>
          </a:p>
          <a:p>
            <a:pPr marL="336550">
              <a:lnSpc>
                <a:spcPts val="3140"/>
              </a:lnSpc>
              <a:spcBef>
                <a:spcPts val="185"/>
              </a:spcBef>
            </a:pPr>
            <a:r>
              <a:rPr sz="2800" spc="-10" dirty="0">
                <a:latin typeface="Calibri"/>
                <a:cs typeface="Calibri"/>
              </a:rPr>
              <a:t>rheumatism, polyarteritis nodose.</a:t>
            </a:r>
            <a:r>
              <a:rPr sz="2800" spc="9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etc.</a:t>
            </a:r>
            <a:endParaRPr sz="2800">
              <a:latin typeface="Calibri"/>
              <a:cs typeface="Calibri"/>
            </a:endParaRPr>
          </a:p>
          <a:p>
            <a:pPr marL="336550" indent="-286385">
              <a:lnSpc>
                <a:spcPts val="3140"/>
              </a:lnSpc>
              <a:buFont typeface="Arial"/>
              <a:buChar char="–"/>
              <a:tabLst>
                <a:tab pos="337185" algn="l"/>
              </a:tabLst>
            </a:pPr>
            <a:r>
              <a:rPr sz="2800" spc="-10" dirty="0">
                <a:latin typeface="Calibri"/>
                <a:cs typeface="Calibri"/>
              </a:rPr>
              <a:t>immune </a:t>
            </a:r>
            <a:r>
              <a:rPr sz="2800" spc="-25" dirty="0">
                <a:latin typeface="Calibri"/>
                <a:cs typeface="Calibri"/>
              </a:rPr>
              <a:t>complex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vasculitis,</a:t>
            </a:r>
            <a:endParaRPr sz="2800">
              <a:latin typeface="Calibri"/>
              <a:cs typeface="Calibri"/>
            </a:endParaRPr>
          </a:p>
          <a:p>
            <a:pPr marL="336550" indent="-286385">
              <a:lnSpc>
                <a:spcPct val="100000"/>
              </a:lnSpc>
              <a:spcBef>
                <a:spcPts val="985"/>
              </a:spcBef>
              <a:buFont typeface="Arial"/>
              <a:buChar char="–"/>
              <a:tabLst>
                <a:tab pos="337185" algn="l"/>
              </a:tabLst>
            </a:pPr>
            <a:r>
              <a:rPr sz="2800" spc="-15" dirty="0">
                <a:latin typeface="Calibri"/>
                <a:cs typeface="Calibri"/>
              </a:rPr>
              <a:t>autoimmune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diseases,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7476" y="5906820"/>
            <a:ext cx="73863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469265" algn="l"/>
                <a:tab pos="469900" algn="l"/>
              </a:tabLst>
            </a:pPr>
            <a:r>
              <a:rPr sz="2800" spc="-10" dirty="0">
                <a:latin typeface="Calibri"/>
                <a:cs typeface="Calibri"/>
              </a:rPr>
              <a:t>Does not </a:t>
            </a:r>
            <a:r>
              <a:rPr sz="2800" spc="-25" dirty="0">
                <a:latin typeface="Calibri"/>
                <a:cs typeface="Calibri"/>
              </a:rPr>
              <a:t>have </a:t>
            </a:r>
            <a:r>
              <a:rPr sz="2800" spc="-20" dirty="0">
                <a:latin typeface="Calibri"/>
                <a:cs typeface="Calibri"/>
              </a:rPr>
              <a:t>any </a:t>
            </a:r>
            <a:r>
              <a:rPr sz="2800" spc="-15" dirty="0">
                <a:latin typeface="Calibri"/>
                <a:cs typeface="Calibri"/>
              </a:rPr>
              <a:t>distinctive gross</a:t>
            </a:r>
            <a:r>
              <a:rPr sz="2800" spc="1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appearance.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74"/>
    </mc:Choice>
    <mc:Fallback>
      <p:transition spd="slow" advTm="39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14544" y="1388744"/>
            <a:ext cx="4029455" cy="3477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27475"/>
            <a:ext cx="9144000" cy="3426460"/>
          </a:xfrm>
          <a:custGeom>
            <a:avLst/>
            <a:gdLst/>
            <a:ahLst/>
            <a:cxnLst/>
            <a:rect l="l" t="t" r="r" b="b"/>
            <a:pathLst>
              <a:path w="9144000" h="3426459">
                <a:moveTo>
                  <a:pt x="0" y="3425952"/>
                </a:moveTo>
                <a:lnTo>
                  <a:pt x="9144000" y="3425952"/>
                </a:lnTo>
                <a:lnTo>
                  <a:pt x="9144000" y="0"/>
                </a:lnTo>
                <a:lnTo>
                  <a:pt x="0" y="0"/>
                </a:lnTo>
                <a:lnTo>
                  <a:pt x="0" y="342595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latin typeface="Courier New"/>
                <a:cs typeface="Courier New"/>
              </a:rPr>
              <a:t>o</a:t>
            </a:r>
            <a:r>
              <a:rPr spc="-860" dirty="0">
                <a:latin typeface="Courier New"/>
                <a:cs typeface="Courier New"/>
              </a:rPr>
              <a:t> </a:t>
            </a:r>
            <a:r>
              <a:rPr spc="-10" dirty="0"/>
              <a:t>Grossly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-507" y="2741803"/>
            <a:ext cx="3689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latin typeface="Courier New"/>
                <a:cs typeface="Courier New"/>
              </a:rPr>
              <a:t>o</a:t>
            </a:r>
            <a:endParaRPr sz="45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5291" y="2915539"/>
            <a:ext cx="24707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latin typeface="Calibri"/>
                <a:cs typeface="Calibri"/>
              </a:rPr>
              <a:t>Microscopically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1820" y="3340353"/>
            <a:ext cx="20955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Arial"/>
                <a:cs typeface="Arial"/>
              </a:rPr>
              <a:t>–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8787" y="3337636"/>
            <a:ext cx="4376420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58365" algn="l"/>
                <a:tab pos="3336290" algn="l"/>
              </a:tabLst>
            </a:pPr>
            <a:r>
              <a:rPr sz="2600" dirty="0">
                <a:latin typeface="Calibri"/>
                <a:cs typeface="Calibri"/>
              </a:rPr>
              <a:t>I</a:t>
            </a:r>
            <a:r>
              <a:rPr sz="2600" spc="-15" dirty="0">
                <a:latin typeface="Calibri"/>
                <a:cs typeface="Calibri"/>
              </a:rPr>
              <a:t>de</a:t>
            </a:r>
            <a:r>
              <a:rPr sz="2600" spc="-40" dirty="0">
                <a:latin typeface="Calibri"/>
                <a:cs typeface="Calibri"/>
              </a:rPr>
              <a:t>n</a:t>
            </a:r>
            <a:r>
              <a:rPr sz="2600" dirty="0">
                <a:latin typeface="Calibri"/>
                <a:cs typeface="Calibri"/>
              </a:rPr>
              <a:t>ti</a:t>
            </a:r>
            <a:r>
              <a:rPr sz="2600" spc="-5" dirty="0">
                <a:latin typeface="Calibri"/>
                <a:cs typeface="Calibri"/>
              </a:rPr>
              <a:t>fi</a:t>
            </a:r>
            <a:r>
              <a:rPr sz="2600" spc="-20" dirty="0">
                <a:latin typeface="Calibri"/>
                <a:cs typeface="Calibri"/>
              </a:rPr>
              <a:t>e</a:t>
            </a:r>
            <a:r>
              <a:rPr sz="2600" dirty="0">
                <a:latin typeface="Calibri"/>
                <a:cs typeface="Calibri"/>
              </a:rPr>
              <a:t>d	</a:t>
            </a:r>
            <a:r>
              <a:rPr sz="2600" spc="-30" dirty="0">
                <a:latin typeface="Calibri"/>
                <a:cs typeface="Calibri"/>
              </a:rPr>
              <a:t>b</a:t>
            </a:r>
            <a:r>
              <a:rPr sz="2600" dirty="0">
                <a:latin typeface="Calibri"/>
                <a:cs typeface="Calibri"/>
              </a:rPr>
              <a:t>y	</a:t>
            </a:r>
            <a:r>
              <a:rPr sz="2600" spc="-5" dirty="0">
                <a:latin typeface="Calibri"/>
                <a:cs typeface="Calibri"/>
              </a:rPr>
              <a:t>b</a:t>
            </a:r>
            <a:r>
              <a:rPr sz="2600" dirty="0">
                <a:latin typeface="Calibri"/>
                <a:cs typeface="Calibri"/>
              </a:rPr>
              <a:t>r</a:t>
            </a:r>
            <a:r>
              <a:rPr sz="2600" spc="10" dirty="0">
                <a:latin typeface="Calibri"/>
                <a:cs typeface="Calibri"/>
              </a:rPr>
              <a:t>i</a:t>
            </a:r>
            <a:r>
              <a:rPr sz="2600" spc="-15" dirty="0">
                <a:latin typeface="Calibri"/>
                <a:cs typeface="Calibri"/>
              </a:rPr>
              <a:t>g</a:t>
            </a:r>
            <a:r>
              <a:rPr sz="2600" spc="-50" dirty="0">
                <a:latin typeface="Calibri"/>
                <a:cs typeface="Calibri"/>
              </a:rPr>
              <a:t>h</a:t>
            </a:r>
            <a:r>
              <a:rPr sz="2600" dirty="0">
                <a:latin typeface="Calibri"/>
                <a:cs typeface="Calibri"/>
              </a:rPr>
              <a:t>tly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4927" y="3691509"/>
            <a:ext cx="4833620" cy="317309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416559" marR="1141095">
              <a:lnSpc>
                <a:spcPct val="89800"/>
              </a:lnSpc>
              <a:spcBef>
                <a:spcPts val="420"/>
              </a:spcBef>
            </a:pPr>
            <a:r>
              <a:rPr sz="2600" dirty="0">
                <a:latin typeface="Calibri"/>
                <a:cs typeface="Calibri"/>
              </a:rPr>
              <a:t>eosinophilic,</a:t>
            </a:r>
            <a:r>
              <a:rPr sz="2600" spc="-10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hyaline-like  </a:t>
            </a:r>
            <a:r>
              <a:rPr sz="2600" spc="-5" dirty="0">
                <a:latin typeface="Calibri"/>
                <a:cs typeface="Calibri"/>
              </a:rPr>
              <a:t>deposition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5" dirty="0">
                <a:latin typeface="Calibri"/>
                <a:cs typeface="Calibri"/>
              </a:rPr>
              <a:t>the </a:t>
            </a:r>
            <a:r>
              <a:rPr sz="2600" spc="-5" dirty="0">
                <a:latin typeface="Calibri"/>
                <a:cs typeface="Calibri"/>
              </a:rPr>
              <a:t>vessel  wall.</a:t>
            </a:r>
            <a:endParaRPr sz="2600">
              <a:latin typeface="Calibri"/>
              <a:cs typeface="Calibri"/>
            </a:endParaRPr>
          </a:p>
          <a:p>
            <a:pPr marL="416559" marR="184785" indent="-403860" algn="just">
              <a:lnSpc>
                <a:spcPct val="101299"/>
              </a:lnSpc>
              <a:spcBef>
                <a:spcPts val="540"/>
              </a:spcBef>
            </a:pPr>
            <a:r>
              <a:rPr sz="2600" dirty="0">
                <a:latin typeface="Arial"/>
                <a:cs typeface="Arial"/>
              </a:rPr>
              <a:t>– </a:t>
            </a:r>
            <a:r>
              <a:rPr sz="3900" spc="-22" baseline="1068" dirty="0">
                <a:latin typeface="Calibri"/>
                <a:cs typeface="Calibri"/>
              </a:rPr>
              <a:t>Necrotic </a:t>
            </a:r>
            <a:r>
              <a:rPr sz="3900" spc="-44" baseline="1068" dirty="0">
                <a:latin typeface="Calibri"/>
                <a:cs typeface="Calibri"/>
              </a:rPr>
              <a:t>focus </a:t>
            </a:r>
            <a:r>
              <a:rPr sz="3900" baseline="1068" dirty="0">
                <a:latin typeface="Calibri"/>
                <a:cs typeface="Calibri"/>
              </a:rPr>
              <a:t>is </a:t>
            </a:r>
            <a:r>
              <a:rPr sz="3900" spc="-15" baseline="1068" dirty="0">
                <a:latin typeface="Calibri"/>
                <a:cs typeface="Calibri"/>
              </a:rPr>
              <a:t>surrounded </a:t>
            </a:r>
            <a:r>
              <a:rPr sz="3900" spc="-22" baseline="1068" dirty="0">
                <a:latin typeface="Calibri"/>
                <a:cs typeface="Calibri"/>
              </a:rPr>
              <a:t>by 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nuclear debris </a:t>
            </a:r>
            <a:r>
              <a:rPr sz="2600" spc="-5" dirty="0">
                <a:latin typeface="Calibri"/>
                <a:cs typeface="Calibri"/>
              </a:rPr>
              <a:t>of </a:t>
            </a:r>
            <a:r>
              <a:rPr sz="2600" spc="-10" dirty="0">
                <a:latin typeface="Calibri"/>
                <a:cs typeface="Calibri"/>
              </a:rPr>
              <a:t>neutrophils  </a:t>
            </a:r>
            <a:r>
              <a:rPr sz="2600" spc="-5" dirty="0">
                <a:latin typeface="Calibri"/>
                <a:cs typeface="Calibri"/>
              </a:rPr>
              <a:t>(leucocytoclasis)</a:t>
            </a:r>
            <a:endParaRPr sz="2600">
              <a:latin typeface="Calibri"/>
              <a:cs typeface="Calibri"/>
            </a:endParaRPr>
          </a:p>
          <a:p>
            <a:pPr marL="416559" algn="just">
              <a:lnSpc>
                <a:spcPts val="2845"/>
              </a:lnSpc>
              <a:spcBef>
                <a:spcPts val="350"/>
              </a:spcBef>
            </a:pPr>
            <a:r>
              <a:rPr sz="2400" spc="-15" dirty="0">
                <a:latin typeface="Calibri"/>
                <a:cs typeface="Calibri"/>
              </a:rPr>
              <a:t>Local </a:t>
            </a:r>
            <a:r>
              <a:rPr sz="2400" spc="-10" dirty="0">
                <a:latin typeface="Calibri"/>
                <a:cs typeface="Calibri"/>
              </a:rPr>
              <a:t>haemorrhage </a:t>
            </a:r>
            <a:r>
              <a:rPr sz="2400" spc="-35" dirty="0">
                <a:latin typeface="Calibri"/>
                <a:cs typeface="Calibri"/>
              </a:rPr>
              <a:t>may </a:t>
            </a:r>
            <a:r>
              <a:rPr sz="2400" spc="-5" dirty="0">
                <a:latin typeface="Calibri"/>
                <a:cs typeface="Calibri"/>
              </a:rPr>
              <a:t>occur</a:t>
            </a:r>
            <a:r>
              <a:rPr sz="2400" spc="229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due</a:t>
            </a:r>
            <a:endParaRPr sz="2400">
              <a:latin typeface="Calibri"/>
              <a:cs typeface="Calibri"/>
            </a:endParaRPr>
          </a:p>
          <a:p>
            <a:pPr marL="416559" algn="just">
              <a:lnSpc>
                <a:spcPts val="2845"/>
              </a:lnSpc>
            </a:pPr>
            <a:r>
              <a:rPr sz="2400" spc="-25" dirty="0">
                <a:latin typeface="Calibri"/>
                <a:cs typeface="Calibri"/>
              </a:rPr>
              <a:t>to </a:t>
            </a:r>
            <a:r>
              <a:rPr sz="2400" spc="-15" dirty="0">
                <a:latin typeface="Calibri"/>
                <a:cs typeface="Calibri"/>
              </a:rPr>
              <a:t>rupture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blood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vessel.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1820" y="6098540"/>
            <a:ext cx="20955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Arial"/>
                <a:cs typeface="Arial"/>
              </a:rPr>
              <a:t>–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02733" y="4851908"/>
            <a:ext cx="4053840" cy="166116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 algn="just">
              <a:lnSpc>
                <a:spcPts val="1900"/>
              </a:lnSpc>
              <a:spcBef>
                <a:spcPts val="450"/>
              </a:spcBef>
            </a:pPr>
            <a:r>
              <a:rPr sz="1850" b="1" spc="5" dirty="0">
                <a:latin typeface="Calibri"/>
                <a:cs typeface="Calibri"/>
              </a:rPr>
              <a:t>Fibrinoid </a:t>
            </a:r>
            <a:r>
              <a:rPr sz="1850" b="1" dirty="0">
                <a:latin typeface="Calibri"/>
                <a:cs typeface="Calibri"/>
              </a:rPr>
              <a:t>necrosis </a:t>
            </a:r>
            <a:r>
              <a:rPr sz="1850" b="1" spc="5" dirty="0">
                <a:latin typeface="Calibri"/>
                <a:cs typeface="Calibri"/>
              </a:rPr>
              <a:t>in </a:t>
            </a:r>
            <a:r>
              <a:rPr sz="1850" b="1" dirty="0">
                <a:latin typeface="Calibri"/>
                <a:cs typeface="Calibri"/>
              </a:rPr>
              <a:t>autoimmune  vasculitis.</a:t>
            </a:r>
            <a:endParaRPr sz="1850">
              <a:latin typeface="Calibri"/>
              <a:cs typeface="Calibri"/>
            </a:endParaRPr>
          </a:p>
          <a:p>
            <a:pPr marL="451484" algn="just">
              <a:lnSpc>
                <a:spcPts val="2125"/>
              </a:lnSpc>
            </a:pPr>
            <a:r>
              <a:rPr sz="1800" b="1" spc="-5" dirty="0">
                <a:latin typeface="Calibri"/>
                <a:cs typeface="Calibri"/>
              </a:rPr>
              <a:t>The </a:t>
            </a:r>
            <a:r>
              <a:rPr sz="1800" b="1" spc="-10" dirty="0">
                <a:latin typeface="Calibri"/>
                <a:cs typeface="Calibri"/>
              </a:rPr>
              <a:t>vessel </a:t>
            </a:r>
            <a:r>
              <a:rPr sz="1800" b="1" spc="-20" dirty="0">
                <a:latin typeface="Calibri"/>
                <a:cs typeface="Calibri"/>
              </a:rPr>
              <a:t>wall  </a:t>
            </a:r>
            <a:r>
              <a:rPr sz="1800" b="1" spc="-15" dirty="0">
                <a:latin typeface="Calibri"/>
                <a:cs typeface="Calibri"/>
              </a:rPr>
              <a:t>shows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brightly</a:t>
            </a:r>
            <a:endParaRPr sz="1800">
              <a:latin typeface="Calibri"/>
              <a:cs typeface="Calibri"/>
            </a:endParaRPr>
          </a:p>
          <a:p>
            <a:pPr marL="451484" marR="461009" algn="just">
              <a:lnSpc>
                <a:spcPct val="101699"/>
              </a:lnSpc>
              <a:spcBef>
                <a:spcPts val="15"/>
              </a:spcBef>
            </a:pPr>
            <a:r>
              <a:rPr sz="1800" b="1" spc="-5" dirty="0">
                <a:latin typeface="Calibri"/>
                <a:cs typeface="Calibri"/>
              </a:rPr>
              <a:t>pink amorphous </a:t>
            </a:r>
            <a:r>
              <a:rPr sz="1800" b="1" spc="-15" dirty="0">
                <a:latin typeface="Calibri"/>
                <a:cs typeface="Calibri"/>
              </a:rPr>
              <a:t>material </a:t>
            </a:r>
            <a:r>
              <a:rPr sz="1800" b="1" spc="-10" dirty="0">
                <a:latin typeface="Calibri"/>
                <a:cs typeface="Calibri"/>
              </a:rPr>
              <a:t>and  </a:t>
            </a:r>
            <a:r>
              <a:rPr sz="1800" b="1" spc="-5" dirty="0">
                <a:latin typeface="Calibri"/>
                <a:cs typeface="Calibri"/>
              </a:rPr>
              <a:t>nuclear </a:t>
            </a:r>
            <a:r>
              <a:rPr sz="1800" b="1" spc="-15" dirty="0">
                <a:latin typeface="Calibri"/>
                <a:cs typeface="Calibri"/>
              </a:rPr>
              <a:t>fragments </a:t>
            </a:r>
            <a:r>
              <a:rPr sz="1800" b="1" dirty="0">
                <a:latin typeface="Calibri"/>
                <a:cs typeface="Calibri"/>
              </a:rPr>
              <a:t>of </a:t>
            </a:r>
            <a:r>
              <a:rPr sz="1800" b="1" spc="-10" dirty="0">
                <a:latin typeface="Calibri"/>
                <a:cs typeface="Calibri"/>
              </a:rPr>
              <a:t>necrosed  neutrophils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577215"/>
            <a:ext cx="5114925" cy="2354580"/>
          </a:xfrm>
          <a:custGeom>
            <a:avLst/>
            <a:gdLst/>
            <a:ahLst/>
            <a:cxnLst/>
            <a:rect l="l" t="t" r="r" b="b"/>
            <a:pathLst>
              <a:path w="5114925" h="2354580">
                <a:moveTo>
                  <a:pt x="0" y="2354072"/>
                </a:moveTo>
                <a:lnTo>
                  <a:pt x="5114544" y="2354072"/>
                </a:lnTo>
                <a:lnTo>
                  <a:pt x="5114544" y="0"/>
                </a:lnTo>
                <a:lnTo>
                  <a:pt x="0" y="0"/>
                </a:lnTo>
                <a:lnTo>
                  <a:pt x="0" y="235407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577215"/>
            <a:ext cx="5114925" cy="2354580"/>
          </a:xfrm>
          <a:custGeom>
            <a:avLst/>
            <a:gdLst/>
            <a:ahLst/>
            <a:cxnLst/>
            <a:rect l="l" t="t" r="r" b="b"/>
            <a:pathLst>
              <a:path w="5114925" h="2354580">
                <a:moveTo>
                  <a:pt x="0" y="2354072"/>
                </a:moveTo>
                <a:lnTo>
                  <a:pt x="5114544" y="2354072"/>
                </a:lnTo>
                <a:lnTo>
                  <a:pt x="5114544" y="0"/>
                </a:lnTo>
                <a:lnTo>
                  <a:pt x="0" y="0"/>
                </a:lnTo>
                <a:lnTo>
                  <a:pt x="0" y="2354072"/>
                </a:lnTo>
                <a:close/>
              </a:path>
            </a:pathLst>
          </a:custGeom>
          <a:ln w="25400">
            <a:solidFill>
              <a:srgbClr val="A1A1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8739" y="624585"/>
            <a:ext cx="4958080" cy="2223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00200"/>
              </a:lnSpc>
              <a:spcBef>
                <a:spcPts val="95"/>
              </a:spcBef>
              <a:buFont typeface="Wingdings"/>
              <a:buChar char=""/>
              <a:tabLst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Is identified </a:t>
            </a:r>
            <a:r>
              <a:rPr sz="2400" spc="-10" dirty="0">
                <a:latin typeface="Calibri"/>
                <a:cs typeface="Calibri"/>
              </a:rPr>
              <a:t>by brightly </a:t>
            </a:r>
            <a:r>
              <a:rPr sz="2400" spc="-5" dirty="0">
                <a:latin typeface="Calibri"/>
                <a:cs typeface="Calibri"/>
              </a:rPr>
              <a:t>eosinophilic,  </a:t>
            </a:r>
            <a:r>
              <a:rPr sz="2400" spc="-15" dirty="0">
                <a:latin typeface="Calibri"/>
                <a:cs typeface="Calibri"/>
              </a:rPr>
              <a:t>hyaline-like </a:t>
            </a:r>
            <a:r>
              <a:rPr sz="2400" spc="-5" dirty="0">
                <a:latin typeface="Calibri"/>
                <a:cs typeface="Calibri"/>
              </a:rPr>
              <a:t>deposition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5" dirty="0">
                <a:latin typeface="Calibri"/>
                <a:cs typeface="Calibri"/>
              </a:rPr>
              <a:t>the vessel  </a:t>
            </a:r>
            <a:r>
              <a:rPr sz="2400" spc="-10" dirty="0">
                <a:latin typeface="Calibri"/>
                <a:cs typeface="Calibri"/>
              </a:rPr>
              <a:t>wall </a:t>
            </a:r>
            <a:r>
              <a:rPr sz="2400" spc="-5" dirty="0">
                <a:latin typeface="Calibri"/>
                <a:cs typeface="Calibri"/>
              </a:rPr>
              <a:t>or on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luminar </a:t>
            </a:r>
            <a:r>
              <a:rPr sz="2400" spc="-10" dirty="0">
                <a:latin typeface="Calibri"/>
                <a:cs typeface="Calibri"/>
              </a:rPr>
              <a:t>surface of  </a:t>
            </a:r>
            <a:r>
              <a:rPr sz="2400" spc="-5" dirty="0">
                <a:latin typeface="Calibri"/>
                <a:cs typeface="Calibri"/>
              </a:rPr>
              <a:t>peptic </a:t>
            </a:r>
            <a:r>
              <a:rPr sz="2400" spc="-45" dirty="0">
                <a:latin typeface="Calibri"/>
                <a:cs typeface="Calibri"/>
              </a:rPr>
              <a:t>ulcer. </a:t>
            </a:r>
            <a:r>
              <a:rPr sz="2400" dirty="0">
                <a:latin typeface="Calibri"/>
                <a:cs typeface="Calibri"/>
              </a:rPr>
              <a:t>: </a:t>
            </a:r>
            <a:r>
              <a:rPr sz="2400" spc="-10" dirty="0">
                <a:latin typeface="Calibri"/>
                <a:cs typeface="Calibri"/>
              </a:rPr>
              <a:t>local </a:t>
            </a:r>
            <a:r>
              <a:rPr sz="2400" spc="-5" dirty="0">
                <a:latin typeface="Calibri"/>
                <a:cs typeface="Calibri"/>
              </a:rPr>
              <a:t>haemorrhages  </a:t>
            </a:r>
            <a:r>
              <a:rPr sz="2400" spc="-15" dirty="0">
                <a:latin typeface="Calibri"/>
                <a:cs typeface="Calibri"/>
              </a:rPr>
              <a:t>may </a:t>
            </a:r>
            <a:r>
              <a:rPr sz="2400" spc="-5" dirty="0">
                <a:latin typeface="Calibri"/>
                <a:cs typeface="Calibri"/>
              </a:rPr>
              <a:t>occur due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10" dirty="0">
                <a:latin typeface="Calibri"/>
                <a:cs typeface="Calibri"/>
              </a:rPr>
              <a:t>rupture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these  </a:t>
            </a:r>
            <a:r>
              <a:rPr sz="2400" spc="-5" dirty="0">
                <a:latin typeface="Calibri"/>
                <a:cs typeface="Calibri"/>
              </a:rPr>
              <a:t>blood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vessels.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91555" y="1540763"/>
            <a:ext cx="1993392" cy="21351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34228" y="1562988"/>
            <a:ext cx="1795780" cy="1938020"/>
          </a:xfrm>
          <a:custGeom>
            <a:avLst/>
            <a:gdLst/>
            <a:ahLst/>
            <a:cxnLst/>
            <a:rect l="l" t="t" r="r" b="b"/>
            <a:pathLst>
              <a:path w="1795779" h="1938020">
                <a:moveTo>
                  <a:pt x="1690751" y="1879091"/>
                </a:moveTo>
                <a:lnTo>
                  <a:pt x="1683766" y="1882902"/>
                </a:lnTo>
                <a:lnTo>
                  <a:pt x="1681606" y="1889633"/>
                </a:lnTo>
                <a:lnTo>
                  <a:pt x="1679575" y="1896237"/>
                </a:lnTo>
                <a:lnTo>
                  <a:pt x="1683385" y="1903349"/>
                </a:lnTo>
                <a:lnTo>
                  <a:pt x="1795272" y="1937512"/>
                </a:lnTo>
                <a:lnTo>
                  <a:pt x="1793070" y="1927606"/>
                </a:lnTo>
                <a:lnTo>
                  <a:pt x="1768855" y="1927606"/>
                </a:lnTo>
                <a:lnTo>
                  <a:pt x="1736981" y="1893181"/>
                </a:lnTo>
                <a:lnTo>
                  <a:pt x="1690751" y="1879091"/>
                </a:lnTo>
                <a:close/>
              </a:path>
              <a:path w="1795779" h="1938020">
                <a:moveTo>
                  <a:pt x="1736981" y="1893181"/>
                </a:moveTo>
                <a:lnTo>
                  <a:pt x="1768855" y="1927606"/>
                </a:lnTo>
                <a:lnTo>
                  <a:pt x="1775170" y="1921764"/>
                </a:lnTo>
                <a:lnTo>
                  <a:pt x="1765807" y="1921764"/>
                </a:lnTo>
                <a:lnTo>
                  <a:pt x="1761081" y="1900538"/>
                </a:lnTo>
                <a:lnTo>
                  <a:pt x="1736981" y="1893181"/>
                </a:lnTo>
                <a:close/>
              </a:path>
              <a:path w="1795779" h="1938020">
                <a:moveTo>
                  <a:pt x="1763141" y="1819021"/>
                </a:moveTo>
                <a:lnTo>
                  <a:pt x="1749425" y="1822069"/>
                </a:lnTo>
                <a:lnTo>
                  <a:pt x="1745106" y="1828800"/>
                </a:lnTo>
                <a:lnTo>
                  <a:pt x="1755580" y="1875834"/>
                </a:lnTo>
                <a:lnTo>
                  <a:pt x="1787525" y="1910334"/>
                </a:lnTo>
                <a:lnTo>
                  <a:pt x="1768855" y="1927606"/>
                </a:lnTo>
                <a:lnTo>
                  <a:pt x="1793070" y="1927606"/>
                </a:lnTo>
                <a:lnTo>
                  <a:pt x="1771396" y="1830070"/>
                </a:lnTo>
                <a:lnTo>
                  <a:pt x="1769872" y="1823339"/>
                </a:lnTo>
                <a:lnTo>
                  <a:pt x="1763141" y="1819021"/>
                </a:lnTo>
                <a:close/>
              </a:path>
              <a:path w="1795779" h="1938020">
                <a:moveTo>
                  <a:pt x="1761081" y="1900538"/>
                </a:moveTo>
                <a:lnTo>
                  <a:pt x="1765807" y="1921764"/>
                </a:lnTo>
                <a:lnTo>
                  <a:pt x="1781937" y="1906905"/>
                </a:lnTo>
                <a:lnTo>
                  <a:pt x="1761081" y="1900538"/>
                </a:lnTo>
                <a:close/>
              </a:path>
              <a:path w="1795779" h="1938020">
                <a:moveTo>
                  <a:pt x="1755580" y="1875834"/>
                </a:moveTo>
                <a:lnTo>
                  <a:pt x="1761081" y="1900538"/>
                </a:lnTo>
                <a:lnTo>
                  <a:pt x="1781937" y="1906905"/>
                </a:lnTo>
                <a:lnTo>
                  <a:pt x="1765807" y="1921764"/>
                </a:lnTo>
                <a:lnTo>
                  <a:pt x="1775170" y="1921764"/>
                </a:lnTo>
                <a:lnTo>
                  <a:pt x="1787525" y="1910334"/>
                </a:lnTo>
                <a:lnTo>
                  <a:pt x="1755580" y="1875834"/>
                </a:lnTo>
                <a:close/>
              </a:path>
              <a:path w="1795779" h="1938020">
                <a:moveTo>
                  <a:pt x="18669" y="0"/>
                </a:moveTo>
                <a:lnTo>
                  <a:pt x="0" y="17272"/>
                </a:lnTo>
                <a:lnTo>
                  <a:pt x="1736981" y="1893181"/>
                </a:lnTo>
                <a:lnTo>
                  <a:pt x="1761081" y="1900538"/>
                </a:lnTo>
                <a:lnTo>
                  <a:pt x="1755580" y="1875834"/>
                </a:lnTo>
                <a:lnTo>
                  <a:pt x="186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31380" y="1475232"/>
            <a:ext cx="496824" cy="18440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74179" y="1497964"/>
            <a:ext cx="339090" cy="1645285"/>
          </a:xfrm>
          <a:custGeom>
            <a:avLst/>
            <a:gdLst/>
            <a:ahLst/>
            <a:cxnLst/>
            <a:rect l="l" t="t" r="r" b="b"/>
            <a:pathLst>
              <a:path w="339090" h="1645285">
                <a:moveTo>
                  <a:pt x="234188" y="1538859"/>
                </a:moveTo>
                <a:lnTo>
                  <a:pt x="228853" y="1543304"/>
                </a:lnTo>
                <a:lnTo>
                  <a:pt x="223520" y="1547876"/>
                </a:lnTo>
                <a:lnTo>
                  <a:pt x="222885" y="1555877"/>
                </a:lnTo>
                <a:lnTo>
                  <a:pt x="227329" y="1561211"/>
                </a:lnTo>
                <a:lnTo>
                  <a:pt x="298196" y="1645285"/>
                </a:lnTo>
                <a:lnTo>
                  <a:pt x="306614" y="1622679"/>
                </a:lnTo>
                <a:lnTo>
                  <a:pt x="281431" y="1622679"/>
                </a:lnTo>
                <a:lnTo>
                  <a:pt x="273379" y="1576378"/>
                </a:lnTo>
                <a:lnTo>
                  <a:pt x="246761" y="1544827"/>
                </a:lnTo>
                <a:lnTo>
                  <a:pt x="242189" y="1539494"/>
                </a:lnTo>
                <a:lnTo>
                  <a:pt x="234188" y="1538859"/>
                </a:lnTo>
                <a:close/>
              </a:path>
              <a:path w="339090" h="1645285">
                <a:moveTo>
                  <a:pt x="273379" y="1576378"/>
                </a:moveTo>
                <a:lnTo>
                  <a:pt x="281431" y="1622679"/>
                </a:lnTo>
                <a:lnTo>
                  <a:pt x="306450" y="1618361"/>
                </a:lnTo>
                <a:lnTo>
                  <a:pt x="306053" y="1616075"/>
                </a:lnTo>
                <a:lnTo>
                  <a:pt x="281940" y="1616075"/>
                </a:lnTo>
                <a:lnTo>
                  <a:pt x="289565" y="1595562"/>
                </a:lnTo>
                <a:lnTo>
                  <a:pt x="273379" y="1576378"/>
                </a:lnTo>
                <a:close/>
              </a:path>
              <a:path w="339090" h="1645285">
                <a:moveTo>
                  <a:pt x="322452" y="1523492"/>
                </a:moveTo>
                <a:lnTo>
                  <a:pt x="315214" y="1526794"/>
                </a:lnTo>
                <a:lnTo>
                  <a:pt x="312674" y="1533398"/>
                </a:lnTo>
                <a:lnTo>
                  <a:pt x="298368" y="1571881"/>
                </a:lnTo>
                <a:lnTo>
                  <a:pt x="306450" y="1618361"/>
                </a:lnTo>
                <a:lnTo>
                  <a:pt x="281431" y="1622679"/>
                </a:lnTo>
                <a:lnTo>
                  <a:pt x="306614" y="1622679"/>
                </a:lnTo>
                <a:lnTo>
                  <a:pt x="336550" y="1542288"/>
                </a:lnTo>
                <a:lnTo>
                  <a:pt x="338963" y="1535684"/>
                </a:lnTo>
                <a:lnTo>
                  <a:pt x="335661" y="1528318"/>
                </a:lnTo>
                <a:lnTo>
                  <a:pt x="322452" y="1523492"/>
                </a:lnTo>
                <a:close/>
              </a:path>
              <a:path w="339090" h="1645285">
                <a:moveTo>
                  <a:pt x="289565" y="1595562"/>
                </a:moveTo>
                <a:lnTo>
                  <a:pt x="281940" y="1616075"/>
                </a:lnTo>
                <a:lnTo>
                  <a:pt x="303656" y="1612264"/>
                </a:lnTo>
                <a:lnTo>
                  <a:pt x="289565" y="1595562"/>
                </a:lnTo>
                <a:close/>
              </a:path>
              <a:path w="339090" h="1645285">
                <a:moveTo>
                  <a:pt x="298368" y="1571881"/>
                </a:moveTo>
                <a:lnTo>
                  <a:pt x="289565" y="1595562"/>
                </a:lnTo>
                <a:lnTo>
                  <a:pt x="303656" y="1612264"/>
                </a:lnTo>
                <a:lnTo>
                  <a:pt x="281940" y="1616075"/>
                </a:lnTo>
                <a:lnTo>
                  <a:pt x="306053" y="1616075"/>
                </a:lnTo>
                <a:lnTo>
                  <a:pt x="298368" y="1571881"/>
                </a:lnTo>
                <a:close/>
              </a:path>
              <a:path w="339090" h="1645285">
                <a:moveTo>
                  <a:pt x="25019" y="0"/>
                </a:moveTo>
                <a:lnTo>
                  <a:pt x="0" y="4445"/>
                </a:lnTo>
                <a:lnTo>
                  <a:pt x="273379" y="1576378"/>
                </a:lnTo>
                <a:lnTo>
                  <a:pt x="289565" y="1595562"/>
                </a:lnTo>
                <a:lnTo>
                  <a:pt x="298368" y="1571881"/>
                </a:lnTo>
                <a:lnTo>
                  <a:pt x="250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75"/>
    </mc:Choice>
    <mc:Fallback>
      <p:transition spd="slow" advTm="26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1537" y="785748"/>
            <a:ext cx="6832092" cy="4526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27475"/>
            <a:ext cx="9144000" cy="3426460"/>
          </a:xfrm>
          <a:custGeom>
            <a:avLst/>
            <a:gdLst/>
            <a:ahLst/>
            <a:cxnLst/>
            <a:rect l="l" t="t" r="r" b="b"/>
            <a:pathLst>
              <a:path w="9144000" h="3426459">
                <a:moveTo>
                  <a:pt x="0" y="3425952"/>
                </a:moveTo>
                <a:lnTo>
                  <a:pt x="9144000" y="3425952"/>
                </a:lnTo>
                <a:lnTo>
                  <a:pt x="9144000" y="0"/>
                </a:lnTo>
                <a:lnTo>
                  <a:pt x="0" y="0"/>
                </a:lnTo>
                <a:lnTo>
                  <a:pt x="0" y="342595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14498" y="126872"/>
            <a:ext cx="476567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FIBRINOID</a:t>
            </a:r>
            <a:r>
              <a:rPr spc="50" dirty="0"/>
              <a:t> </a:t>
            </a:r>
            <a:r>
              <a:rPr spc="-25" dirty="0"/>
              <a:t>NECROSIS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-12700" y="5244210"/>
            <a:ext cx="9170670" cy="115443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762000" marR="821690">
              <a:lnSpc>
                <a:spcPct val="75200"/>
              </a:lnSpc>
              <a:spcBef>
                <a:spcPts val="760"/>
              </a:spcBef>
              <a:tabLst>
                <a:tab pos="1929764" algn="l"/>
                <a:tab pos="3006090" algn="l"/>
                <a:tab pos="3379470" algn="l"/>
                <a:tab pos="3818254" algn="l"/>
                <a:tab pos="4662805" algn="l"/>
                <a:tab pos="5036185" algn="l"/>
                <a:tab pos="5330190" algn="l"/>
                <a:tab pos="6303010" algn="l"/>
                <a:tab pos="6970395" algn="l"/>
              </a:tabLst>
            </a:pPr>
            <a:r>
              <a:rPr sz="2100" b="1" spc="15" dirty="0">
                <a:latin typeface="Calibri"/>
                <a:cs typeface="Calibri"/>
              </a:rPr>
              <a:t>F</a:t>
            </a:r>
            <a:r>
              <a:rPr sz="2100" b="1" spc="-5" dirty="0">
                <a:latin typeface="Calibri"/>
                <a:cs typeface="Calibri"/>
              </a:rPr>
              <a:t>i</a:t>
            </a:r>
            <a:r>
              <a:rPr sz="2100" b="1" spc="35" dirty="0">
                <a:latin typeface="Calibri"/>
                <a:cs typeface="Calibri"/>
              </a:rPr>
              <a:t>b</a:t>
            </a:r>
            <a:r>
              <a:rPr sz="2100" b="1" spc="5" dirty="0">
                <a:latin typeface="Calibri"/>
                <a:cs typeface="Calibri"/>
              </a:rPr>
              <a:t>rin</a:t>
            </a:r>
            <a:r>
              <a:rPr sz="2100" b="1" spc="20" dirty="0">
                <a:latin typeface="Calibri"/>
                <a:cs typeface="Calibri"/>
              </a:rPr>
              <a:t>o</a:t>
            </a:r>
            <a:r>
              <a:rPr sz="2100" b="1" spc="10" dirty="0">
                <a:latin typeface="Calibri"/>
                <a:cs typeface="Calibri"/>
              </a:rPr>
              <a:t>id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5" dirty="0">
                <a:latin typeface="Calibri"/>
                <a:cs typeface="Calibri"/>
              </a:rPr>
              <a:t>n</a:t>
            </a:r>
            <a:r>
              <a:rPr sz="2100" b="1" spc="15" dirty="0">
                <a:latin typeface="Calibri"/>
                <a:cs typeface="Calibri"/>
              </a:rPr>
              <a:t>e</a:t>
            </a:r>
            <a:r>
              <a:rPr sz="2100" b="1" spc="5" dirty="0">
                <a:latin typeface="Calibri"/>
                <a:cs typeface="Calibri"/>
              </a:rPr>
              <a:t>c</a:t>
            </a:r>
            <a:r>
              <a:rPr sz="2100" b="1" spc="-30" dirty="0">
                <a:latin typeface="Calibri"/>
                <a:cs typeface="Calibri"/>
              </a:rPr>
              <a:t>r</a:t>
            </a:r>
            <a:r>
              <a:rPr sz="2100" b="1" spc="15" dirty="0">
                <a:latin typeface="Calibri"/>
                <a:cs typeface="Calibri"/>
              </a:rPr>
              <a:t>o</a:t>
            </a:r>
            <a:r>
              <a:rPr sz="2100" b="1" spc="5" dirty="0">
                <a:latin typeface="Calibri"/>
                <a:cs typeface="Calibri"/>
              </a:rPr>
              <a:t>s</a:t>
            </a:r>
            <a:r>
              <a:rPr sz="2100" b="1" spc="10" dirty="0">
                <a:latin typeface="Calibri"/>
                <a:cs typeface="Calibri"/>
              </a:rPr>
              <a:t>is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10" dirty="0">
                <a:latin typeface="Calibri"/>
                <a:cs typeface="Calibri"/>
              </a:rPr>
              <a:t>in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15" dirty="0">
                <a:latin typeface="Calibri"/>
                <a:cs typeface="Calibri"/>
              </a:rPr>
              <a:t>an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15" dirty="0">
                <a:latin typeface="Calibri"/>
                <a:cs typeface="Calibri"/>
              </a:rPr>
              <a:t>a</a:t>
            </a:r>
            <a:r>
              <a:rPr sz="2100" b="1" spc="5" dirty="0">
                <a:latin typeface="Calibri"/>
                <a:cs typeface="Calibri"/>
              </a:rPr>
              <a:t>r</a:t>
            </a:r>
            <a:r>
              <a:rPr sz="2100" b="1" spc="-25" dirty="0">
                <a:latin typeface="Calibri"/>
                <a:cs typeface="Calibri"/>
              </a:rPr>
              <a:t>t</a:t>
            </a:r>
            <a:r>
              <a:rPr sz="2100" b="1" spc="15" dirty="0">
                <a:latin typeface="Calibri"/>
                <a:cs typeface="Calibri"/>
              </a:rPr>
              <a:t>e</a:t>
            </a:r>
            <a:r>
              <a:rPr sz="2100" b="1" spc="30" dirty="0">
                <a:latin typeface="Calibri"/>
                <a:cs typeface="Calibri"/>
              </a:rPr>
              <a:t>r</a:t>
            </a:r>
            <a:r>
              <a:rPr sz="2100" b="1" spc="15" dirty="0">
                <a:latin typeface="Calibri"/>
                <a:cs typeface="Calibri"/>
              </a:rPr>
              <a:t>y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10" dirty="0">
                <a:latin typeface="Calibri"/>
                <a:cs typeface="Calibri"/>
              </a:rPr>
              <a:t>in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15" dirty="0">
                <a:latin typeface="Calibri"/>
                <a:cs typeface="Calibri"/>
              </a:rPr>
              <a:t>a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20" dirty="0">
                <a:latin typeface="Calibri"/>
                <a:cs typeface="Calibri"/>
              </a:rPr>
              <a:t>p</a:t>
            </a:r>
            <a:r>
              <a:rPr sz="2100" b="1" spc="-20" dirty="0">
                <a:latin typeface="Calibri"/>
                <a:cs typeface="Calibri"/>
              </a:rPr>
              <a:t>a</a:t>
            </a:r>
            <a:r>
              <a:rPr sz="2100" b="1" spc="10" dirty="0">
                <a:latin typeface="Calibri"/>
                <a:cs typeface="Calibri"/>
              </a:rPr>
              <a:t>tie</a:t>
            </a:r>
            <a:r>
              <a:rPr sz="2100" b="1" spc="-5" dirty="0">
                <a:latin typeface="Calibri"/>
                <a:cs typeface="Calibri"/>
              </a:rPr>
              <a:t>n</a:t>
            </a:r>
            <a:r>
              <a:rPr sz="2100" b="1" spc="10" dirty="0">
                <a:latin typeface="Calibri"/>
                <a:cs typeface="Calibri"/>
              </a:rPr>
              <a:t>t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10" dirty="0">
                <a:latin typeface="Calibri"/>
                <a:cs typeface="Calibri"/>
              </a:rPr>
              <a:t>wi</a:t>
            </a:r>
            <a:r>
              <a:rPr sz="2100" b="1" spc="-10" dirty="0">
                <a:latin typeface="Calibri"/>
                <a:cs typeface="Calibri"/>
              </a:rPr>
              <a:t>t</a:t>
            </a:r>
            <a:r>
              <a:rPr sz="2100" b="1" spc="15" dirty="0">
                <a:latin typeface="Calibri"/>
                <a:cs typeface="Calibri"/>
              </a:rPr>
              <a:t>h</a:t>
            </a:r>
            <a:r>
              <a:rPr sz="2100" b="1" dirty="0">
                <a:latin typeface="Calibri"/>
                <a:cs typeface="Calibri"/>
              </a:rPr>
              <a:t>	</a:t>
            </a:r>
            <a:r>
              <a:rPr sz="2100" b="1" spc="20" dirty="0">
                <a:latin typeface="Calibri"/>
                <a:cs typeface="Calibri"/>
              </a:rPr>
              <a:t>p</a:t>
            </a:r>
            <a:r>
              <a:rPr sz="2100" b="1" spc="30" dirty="0">
                <a:latin typeface="Calibri"/>
                <a:cs typeface="Calibri"/>
              </a:rPr>
              <a:t>o</a:t>
            </a:r>
            <a:r>
              <a:rPr sz="2100" b="1" spc="5" dirty="0">
                <a:latin typeface="Calibri"/>
                <a:cs typeface="Calibri"/>
              </a:rPr>
              <a:t>l</a:t>
            </a:r>
            <a:r>
              <a:rPr sz="2100" b="1" spc="-40" dirty="0">
                <a:latin typeface="Calibri"/>
                <a:cs typeface="Calibri"/>
              </a:rPr>
              <a:t>y</a:t>
            </a:r>
            <a:r>
              <a:rPr sz="2100" b="1" spc="15" dirty="0">
                <a:latin typeface="Calibri"/>
                <a:cs typeface="Calibri"/>
              </a:rPr>
              <a:t>a</a:t>
            </a:r>
            <a:r>
              <a:rPr sz="2100" b="1" spc="5" dirty="0">
                <a:latin typeface="Calibri"/>
                <a:cs typeface="Calibri"/>
              </a:rPr>
              <a:t>r</a:t>
            </a:r>
            <a:r>
              <a:rPr sz="2100" b="1" spc="-35" dirty="0">
                <a:latin typeface="Calibri"/>
                <a:cs typeface="Calibri"/>
              </a:rPr>
              <a:t>t</a:t>
            </a:r>
            <a:r>
              <a:rPr sz="2100" b="1" spc="15" dirty="0">
                <a:latin typeface="Calibri"/>
                <a:cs typeface="Calibri"/>
              </a:rPr>
              <a:t>e</a:t>
            </a:r>
            <a:r>
              <a:rPr sz="2100" b="1" spc="5" dirty="0">
                <a:latin typeface="Calibri"/>
                <a:cs typeface="Calibri"/>
              </a:rPr>
              <a:t>ri</a:t>
            </a:r>
            <a:r>
              <a:rPr sz="2100" b="1" dirty="0">
                <a:latin typeface="Calibri"/>
                <a:cs typeface="Calibri"/>
              </a:rPr>
              <a:t>t</a:t>
            </a:r>
            <a:r>
              <a:rPr sz="2100" b="1" spc="5" dirty="0">
                <a:latin typeface="Calibri"/>
                <a:cs typeface="Calibri"/>
              </a:rPr>
              <a:t>is  </a:t>
            </a:r>
            <a:r>
              <a:rPr sz="2100" b="1" spc="15" dirty="0">
                <a:latin typeface="Calibri"/>
                <a:cs typeface="Calibri"/>
              </a:rPr>
              <a:t>nodosa.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ts val="2035"/>
              </a:lnSpc>
            </a:pPr>
            <a:r>
              <a:rPr sz="2100" spc="15" dirty="0">
                <a:latin typeface="Calibri"/>
                <a:cs typeface="Calibri"/>
              </a:rPr>
              <a:t>The </a:t>
            </a:r>
            <a:r>
              <a:rPr sz="2100" dirty="0">
                <a:latin typeface="Calibri"/>
                <a:cs typeface="Calibri"/>
              </a:rPr>
              <a:t>wall </a:t>
            </a:r>
            <a:r>
              <a:rPr sz="2100" spc="15" dirty="0">
                <a:latin typeface="Calibri"/>
                <a:cs typeface="Calibri"/>
              </a:rPr>
              <a:t>of </a:t>
            </a:r>
            <a:r>
              <a:rPr sz="2100" spc="10" dirty="0">
                <a:latin typeface="Calibri"/>
                <a:cs typeface="Calibri"/>
              </a:rPr>
              <a:t>the </a:t>
            </a:r>
            <a:r>
              <a:rPr sz="2100" spc="5" dirty="0">
                <a:latin typeface="Calibri"/>
                <a:cs typeface="Calibri"/>
              </a:rPr>
              <a:t>artery shows </a:t>
            </a:r>
            <a:r>
              <a:rPr sz="2100" spc="15" dirty="0">
                <a:latin typeface="Calibri"/>
                <a:cs typeface="Calibri"/>
              </a:rPr>
              <a:t>a </a:t>
            </a:r>
            <a:r>
              <a:rPr sz="2100" spc="-5" dirty="0">
                <a:latin typeface="Calibri"/>
                <a:cs typeface="Calibri"/>
              </a:rPr>
              <a:t>circumferential </a:t>
            </a:r>
            <a:r>
              <a:rPr sz="2100" spc="5" dirty="0">
                <a:latin typeface="Calibri"/>
                <a:cs typeface="Calibri"/>
              </a:rPr>
              <a:t>bright </a:t>
            </a:r>
            <a:r>
              <a:rPr sz="2100" spc="15" dirty="0">
                <a:latin typeface="Calibri"/>
                <a:cs typeface="Calibri"/>
              </a:rPr>
              <a:t>pink </a:t>
            </a:r>
            <a:r>
              <a:rPr sz="2100" spc="5" dirty="0">
                <a:latin typeface="Calibri"/>
                <a:cs typeface="Calibri"/>
              </a:rPr>
              <a:t>area </a:t>
            </a:r>
            <a:r>
              <a:rPr sz="2100" spc="20" dirty="0">
                <a:latin typeface="Calibri"/>
                <a:cs typeface="Calibri"/>
              </a:rPr>
              <a:t>of </a:t>
            </a:r>
            <a:r>
              <a:rPr sz="2100" spc="5" dirty="0">
                <a:latin typeface="Calibri"/>
                <a:cs typeface="Calibri"/>
              </a:rPr>
              <a:t>necrosis</a:t>
            </a:r>
            <a:r>
              <a:rPr sz="2100" spc="-85" dirty="0">
                <a:latin typeface="Calibri"/>
                <a:cs typeface="Calibri"/>
              </a:rPr>
              <a:t> </a:t>
            </a:r>
            <a:r>
              <a:rPr sz="2100" spc="15" dirty="0">
                <a:latin typeface="Calibri"/>
                <a:cs typeface="Calibri"/>
              </a:rPr>
              <a:t>with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ts val="2395"/>
              </a:lnSpc>
            </a:pPr>
            <a:r>
              <a:rPr sz="3150" baseline="1322" dirty="0">
                <a:latin typeface="Calibri"/>
                <a:cs typeface="Calibri"/>
              </a:rPr>
              <a:t>protein </a:t>
            </a:r>
            <a:r>
              <a:rPr sz="3150" spc="15" baseline="1322" dirty="0">
                <a:latin typeface="Calibri"/>
                <a:cs typeface="Calibri"/>
              </a:rPr>
              <a:t>a</a:t>
            </a:r>
            <a:r>
              <a:rPr sz="2775" spc="15" baseline="1501" dirty="0">
                <a:latin typeface="Calibri"/>
                <a:cs typeface="Calibri"/>
              </a:rPr>
              <a:t>nd </a:t>
            </a:r>
            <a:r>
              <a:rPr sz="2000" spc="-5" dirty="0">
                <a:latin typeface="Calibri"/>
                <a:cs typeface="Calibri"/>
              </a:rPr>
              <a:t>inflammation(dark </a:t>
            </a:r>
            <a:r>
              <a:rPr sz="2000" dirty="0">
                <a:latin typeface="Calibri"/>
                <a:cs typeface="Calibri"/>
              </a:rPr>
              <a:t>nuclei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-2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neutrophils).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7"/>
    </mc:Choice>
    <mc:Fallback>
      <p:transition spd="slow" advTm="9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25400">
            <a:solidFill>
              <a:srgbClr val="A1A1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31496"/>
            <a:ext cx="8985885" cy="551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87650">
              <a:lnSpc>
                <a:spcPct val="100000"/>
              </a:lnSpc>
              <a:spcBef>
                <a:spcPts val="95"/>
              </a:spcBef>
            </a:pPr>
            <a:r>
              <a:rPr sz="4000" b="1" spc="-55" dirty="0">
                <a:latin typeface="Calibri"/>
                <a:cs typeface="Calibri"/>
              </a:rPr>
              <a:t>Fate </a:t>
            </a:r>
            <a:r>
              <a:rPr sz="4000" b="1" spc="-5" dirty="0">
                <a:latin typeface="Calibri"/>
                <a:cs typeface="Calibri"/>
              </a:rPr>
              <a:t>of</a:t>
            </a:r>
            <a:r>
              <a:rPr sz="4000" b="1" spc="4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necrosis:</a:t>
            </a:r>
            <a:endParaRPr sz="4000">
              <a:latin typeface="Calibri"/>
              <a:cs typeface="Calibri"/>
            </a:endParaRPr>
          </a:p>
          <a:p>
            <a:pPr marL="756285" indent="-744220">
              <a:lnSpc>
                <a:spcPct val="100000"/>
              </a:lnSpc>
              <a:buAutoNum type="arabicParenR"/>
              <a:tabLst>
                <a:tab pos="756285" algn="l"/>
                <a:tab pos="756920" algn="l"/>
              </a:tabLst>
            </a:pPr>
            <a:r>
              <a:rPr sz="4000" spc="-10" dirty="0">
                <a:latin typeface="Calibri"/>
                <a:cs typeface="Calibri"/>
              </a:rPr>
              <a:t>Acute </a:t>
            </a:r>
            <a:r>
              <a:rPr sz="4000" spc="-5" dirty="0">
                <a:latin typeface="Calibri"/>
                <a:cs typeface="Calibri"/>
              </a:rPr>
              <a:t>or </a:t>
            </a:r>
            <a:r>
              <a:rPr sz="4000" spc="-15" dirty="0">
                <a:latin typeface="Calibri"/>
                <a:cs typeface="Calibri"/>
              </a:rPr>
              <a:t>chronic</a:t>
            </a:r>
            <a:r>
              <a:rPr sz="4000" spc="-30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inflammation</a:t>
            </a:r>
            <a:endParaRPr sz="4000">
              <a:latin typeface="Calibri"/>
              <a:cs typeface="Calibri"/>
            </a:endParaRPr>
          </a:p>
          <a:p>
            <a:pPr marL="869315" indent="-857250">
              <a:lnSpc>
                <a:spcPct val="100000"/>
              </a:lnSpc>
              <a:buFont typeface="Calibri"/>
              <a:buAutoNum type="arabicParenR"/>
              <a:tabLst>
                <a:tab pos="869315" algn="l"/>
                <a:tab pos="869950" algn="l"/>
              </a:tabLst>
            </a:pPr>
            <a:r>
              <a:rPr sz="4000" spc="-5" dirty="0">
                <a:latin typeface="Calibri"/>
                <a:cs typeface="Calibri"/>
              </a:rPr>
              <a:t>Immunological</a:t>
            </a:r>
            <a:r>
              <a:rPr sz="4000" spc="5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reaction</a:t>
            </a:r>
            <a:endParaRPr sz="4000">
              <a:latin typeface="Calibri"/>
              <a:cs typeface="Calibri"/>
            </a:endParaRPr>
          </a:p>
          <a:p>
            <a:pPr marL="756285" indent="-74422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756285" algn="l"/>
                <a:tab pos="756920" algn="l"/>
              </a:tabLst>
            </a:pPr>
            <a:r>
              <a:rPr sz="4000" spc="-15" dirty="0">
                <a:latin typeface="Calibri"/>
                <a:cs typeface="Calibri"/>
              </a:rPr>
              <a:t>Fibrosis </a:t>
            </a:r>
            <a:r>
              <a:rPr sz="4000" spc="-5" dirty="0">
                <a:latin typeface="Calibri"/>
                <a:cs typeface="Calibri"/>
              </a:rPr>
              <a:t>&amp; </a:t>
            </a:r>
            <a:r>
              <a:rPr sz="4000" spc="-15" dirty="0">
                <a:latin typeface="Calibri"/>
                <a:cs typeface="Calibri"/>
              </a:rPr>
              <a:t>scar</a:t>
            </a:r>
            <a:r>
              <a:rPr sz="4000" spc="5" dirty="0">
                <a:latin typeface="Calibri"/>
                <a:cs typeface="Calibri"/>
              </a:rPr>
              <a:t> </a:t>
            </a:r>
            <a:r>
              <a:rPr sz="4000" spc="-20" dirty="0">
                <a:latin typeface="Calibri"/>
                <a:cs typeface="Calibri"/>
              </a:rPr>
              <a:t>formation</a:t>
            </a:r>
            <a:endParaRPr sz="4000">
              <a:latin typeface="Calibri"/>
              <a:cs typeface="Calibri"/>
            </a:endParaRPr>
          </a:p>
          <a:p>
            <a:pPr marL="756285" marR="5080" indent="-744220">
              <a:lnSpc>
                <a:spcPct val="100000"/>
              </a:lnSpc>
              <a:buAutoNum type="arabicParenR"/>
              <a:tabLst>
                <a:tab pos="756285" algn="l"/>
                <a:tab pos="756920" algn="l"/>
                <a:tab pos="3905250" algn="l"/>
                <a:tab pos="4528820" algn="l"/>
                <a:tab pos="7244715" algn="l"/>
                <a:tab pos="7944484" algn="l"/>
              </a:tabLst>
            </a:pPr>
            <a:r>
              <a:rPr sz="4000" spc="-10" dirty="0">
                <a:latin typeface="Calibri"/>
                <a:cs typeface="Calibri"/>
              </a:rPr>
              <a:t>En</a:t>
            </a:r>
            <a:r>
              <a:rPr sz="4000" spc="-35" dirty="0">
                <a:latin typeface="Calibri"/>
                <a:cs typeface="Calibri"/>
              </a:rPr>
              <a:t>c</a:t>
            </a:r>
            <a:r>
              <a:rPr sz="4000" spc="-5" dirty="0">
                <a:latin typeface="Calibri"/>
                <a:cs typeface="Calibri"/>
              </a:rPr>
              <a:t>a</a:t>
            </a:r>
            <a:r>
              <a:rPr sz="4000" spc="-25" dirty="0">
                <a:latin typeface="Calibri"/>
                <a:cs typeface="Calibri"/>
              </a:rPr>
              <a:t>ps</a:t>
            </a:r>
            <a:r>
              <a:rPr sz="4000" spc="-10" dirty="0">
                <a:latin typeface="Calibri"/>
                <a:cs typeface="Calibri"/>
              </a:rPr>
              <a:t>ul</a:t>
            </a:r>
            <a:r>
              <a:rPr sz="4000" spc="-45" dirty="0">
                <a:latin typeface="Calibri"/>
                <a:cs typeface="Calibri"/>
              </a:rPr>
              <a:t>a</a:t>
            </a:r>
            <a:r>
              <a:rPr sz="4000" spc="-5" dirty="0">
                <a:latin typeface="Calibri"/>
                <a:cs typeface="Calibri"/>
              </a:rPr>
              <a:t>tion</a:t>
            </a:r>
            <a:r>
              <a:rPr sz="4000" dirty="0">
                <a:latin typeface="Calibri"/>
                <a:cs typeface="Calibri"/>
              </a:rPr>
              <a:t>	</a:t>
            </a:r>
            <a:r>
              <a:rPr sz="4000" spc="-5" dirty="0">
                <a:latin typeface="Calibri"/>
                <a:cs typeface="Calibri"/>
              </a:rPr>
              <a:t>&amp;</a:t>
            </a:r>
            <a:r>
              <a:rPr sz="4000" dirty="0">
                <a:latin typeface="Calibri"/>
                <a:cs typeface="Calibri"/>
              </a:rPr>
              <a:t>	</a:t>
            </a:r>
            <a:r>
              <a:rPr sz="4000" spc="-45" dirty="0">
                <a:latin typeface="Calibri"/>
                <a:cs typeface="Calibri"/>
              </a:rPr>
              <a:t>c</a:t>
            </a:r>
            <a:r>
              <a:rPr sz="4000" spc="-5" dirty="0">
                <a:latin typeface="Calibri"/>
                <a:cs typeface="Calibri"/>
              </a:rPr>
              <a:t>a</a:t>
            </a:r>
            <a:r>
              <a:rPr sz="4000" spc="-20" dirty="0">
                <a:latin typeface="Calibri"/>
                <a:cs typeface="Calibri"/>
              </a:rPr>
              <a:t>l</a:t>
            </a:r>
            <a:r>
              <a:rPr sz="4000" spc="-5" dirty="0">
                <a:latin typeface="Calibri"/>
                <a:cs typeface="Calibri"/>
              </a:rPr>
              <a:t>cifi</a:t>
            </a:r>
            <a:r>
              <a:rPr sz="4000" spc="-45" dirty="0">
                <a:latin typeface="Calibri"/>
                <a:cs typeface="Calibri"/>
              </a:rPr>
              <a:t>c</a:t>
            </a:r>
            <a:r>
              <a:rPr sz="4000" spc="-50" dirty="0">
                <a:latin typeface="Calibri"/>
                <a:cs typeface="Calibri"/>
              </a:rPr>
              <a:t>a</a:t>
            </a:r>
            <a:r>
              <a:rPr sz="4000" spc="-5" dirty="0">
                <a:latin typeface="Calibri"/>
                <a:cs typeface="Calibri"/>
              </a:rPr>
              <a:t>t</a:t>
            </a:r>
            <a:r>
              <a:rPr sz="4000" spc="-20" dirty="0">
                <a:latin typeface="Calibri"/>
                <a:cs typeface="Calibri"/>
              </a:rPr>
              <a:t>i</a:t>
            </a:r>
            <a:r>
              <a:rPr sz="4000" spc="-10" dirty="0">
                <a:latin typeface="Calibri"/>
                <a:cs typeface="Calibri"/>
              </a:rPr>
              <a:t>o</a:t>
            </a:r>
            <a:r>
              <a:rPr sz="4000" spc="-5" dirty="0">
                <a:latin typeface="Calibri"/>
                <a:cs typeface="Calibri"/>
              </a:rPr>
              <a:t>n</a:t>
            </a:r>
            <a:r>
              <a:rPr sz="4000" dirty="0">
                <a:latin typeface="Calibri"/>
                <a:cs typeface="Calibri"/>
              </a:rPr>
              <a:t>	</a:t>
            </a:r>
            <a:r>
              <a:rPr sz="4000" spc="-5" dirty="0">
                <a:latin typeface="Calibri"/>
                <a:cs typeface="Calibri"/>
              </a:rPr>
              <a:t>of</a:t>
            </a:r>
            <a:r>
              <a:rPr sz="4000" dirty="0">
                <a:latin typeface="Calibri"/>
                <a:cs typeface="Calibri"/>
              </a:rPr>
              <a:t>	</a:t>
            </a:r>
            <a:r>
              <a:rPr sz="4000" spc="-10" dirty="0">
                <a:latin typeface="Calibri"/>
                <a:cs typeface="Calibri"/>
              </a:rPr>
              <a:t>dead  </a:t>
            </a:r>
            <a:r>
              <a:rPr sz="4000" spc="-5" dirty="0">
                <a:latin typeface="Calibri"/>
                <a:cs typeface="Calibri"/>
              </a:rPr>
              <a:t>cells</a:t>
            </a:r>
            <a:endParaRPr sz="4000">
              <a:latin typeface="Calibri"/>
              <a:cs typeface="Calibri"/>
            </a:endParaRPr>
          </a:p>
          <a:p>
            <a:pPr marL="756285" indent="-744220">
              <a:lnSpc>
                <a:spcPct val="100000"/>
              </a:lnSpc>
              <a:buAutoNum type="arabicParenR"/>
              <a:tabLst>
                <a:tab pos="756285" algn="l"/>
                <a:tab pos="756920" algn="l"/>
              </a:tabLst>
            </a:pPr>
            <a:r>
              <a:rPr sz="4000" spc="-25" dirty="0">
                <a:latin typeface="Calibri"/>
                <a:cs typeface="Calibri"/>
              </a:rPr>
              <a:t>Cyst</a:t>
            </a:r>
            <a:r>
              <a:rPr sz="4000" spc="-15" dirty="0">
                <a:latin typeface="Calibri"/>
                <a:cs typeface="Calibri"/>
              </a:rPr>
              <a:t> </a:t>
            </a:r>
            <a:r>
              <a:rPr sz="4000" spc="-20" dirty="0">
                <a:latin typeface="Calibri"/>
                <a:cs typeface="Calibri"/>
              </a:rPr>
              <a:t>formation</a:t>
            </a:r>
            <a:endParaRPr sz="4000">
              <a:latin typeface="Calibri"/>
              <a:cs typeface="Calibri"/>
            </a:endParaRPr>
          </a:p>
          <a:p>
            <a:pPr marL="756285" indent="-744220">
              <a:lnSpc>
                <a:spcPct val="100000"/>
              </a:lnSpc>
              <a:buAutoNum type="arabicParenR"/>
              <a:tabLst>
                <a:tab pos="756285" algn="l"/>
                <a:tab pos="756920" algn="l"/>
              </a:tabLst>
            </a:pPr>
            <a:r>
              <a:rPr sz="4000" spc="-10" dirty="0">
                <a:latin typeface="Calibri"/>
                <a:cs typeface="Calibri"/>
              </a:rPr>
              <a:t>Isolation </a:t>
            </a:r>
            <a:r>
              <a:rPr sz="4000" spc="-5" dirty="0">
                <a:latin typeface="Calibri"/>
                <a:cs typeface="Calibri"/>
              </a:rPr>
              <a:t>and</a:t>
            </a:r>
            <a:r>
              <a:rPr sz="4000" spc="-20" dirty="0">
                <a:latin typeface="Calibri"/>
                <a:cs typeface="Calibri"/>
              </a:rPr>
              <a:t> </a:t>
            </a:r>
            <a:r>
              <a:rPr sz="4000" spc="-25" dirty="0">
                <a:latin typeface="Calibri"/>
                <a:cs typeface="Calibri"/>
              </a:rPr>
              <a:t>organization</a:t>
            </a:r>
            <a:endParaRPr sz="4000">
              <a:latin typeface="Calibri"/>
              <a:cs typeface="Calibri"/>
            </a:endParaRPr>
          </a:p>
          <a:p>
            <a:pPr marL="756285" indent="-74422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756285" algn="l"/>
                <a:tab pos="756920" algn="l"/>
              </a:tabLst>
            </a:pPr>
            <a:r>
              <a:rPr sz="4000" spc="-15" dirty="0">
                <a:latin typeface="Calibri"/>
                <a:cs typeface="Calibri"/>
              </a:rPr>
              <a:t>lysis </a:t>
            </a:r>
            <a:r>
              <a:rPr sz="4000" spc="-5" dirty="0">
                <a:latin typeface="Calibri"/>
                <a:cs typeface="Calibri"/>
              </a:rPr>
              <a:t>and</a:t>
            </a:r>
            <a:r>
              <a:rPr sz="4000" spc="-20" dirty="0">
                <a:latin typeface="Calibri"/>
                <a:cs typeface="Calibri"/>
              </a:rPr>
              <a:t> </a:t>
            </a:r>
            <a:r>
              <a:rPr sz="4000" spc="-10" dirty="0">
                <a:latin typeface="Calibri"/>
                <a:cs typeface="Calibri"/>
              </a:rPr>
              <a:t>absorption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92"/>
    </mc:Choice>
    <mc:Fallback>
      <p:transition spd="slow" advTm="73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6857998"/>
                </a:moveTo>
                <a:lnTo>
                  <a:pt x="9144000" y="0"/>
                </a:lnTo>
                <a:lnTo>
                  <a:pt x="0" y="0"/>
                </a:lnTo>
                <a:lnTo>
                  <a:pt x="0" y="6857998"/>
                </a:lnTo>
                <a:lnTo>
                  <a:pt x="9144000" y="685799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6857998"/>
                </a:moveTo>
                <a:lnTo>
                  <a:pt x="9144000" y="0"/>
                </a:lnTo>
                <a:lnTo>
                  <a:pt x="0" y="0"/>
                </a:lnTo>
                <a:lnTo>
                  <a:pt x="0" y="6857998"/>
                </a:lnTo>
              </a:path>
            </a:pathLst>
          </a:custGeom>
          <a:ln w="25399">
            <a:solidFill>
              <a:srgbClr val="A1A1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430733"/>
            <a:ext cx="34791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Calibri"/>
                <a:cs typeface="Calibri"/>
              </a:rPr>
              <a:t>Causes of</a:t>
            </a:r>
            <a:r>
              <a:rPr sz="3600" b="1" spc="-80" dirty="0">
                <a:latin typeface="Calibri"/>
                <a:cs typeface="Calibri"/>
              </a:rPr>
              <a:t> </a:t>
            </a:r>
            <a:r>
              <a:rPr sz="3600" b="1" spc="-5" dirty="0">
                <a:latin typeface="Calibri"/>
                <a:cs typeface="Calibri"/>
              </a:rPr>
              <a:t>necrosis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1534413"/>
            <a:ext cx="8986520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indent="-515620" algn="just">
              <a:lnSpc>
                <a:spcPct val="100000"/>
              </a:lnSpc>
              <a:spcBef>
                <a:spcPts val="95"/>
              </a:spcBef>
              <a:buAutoNum type="arabicParenR"/>
              <a:tabLst>
                <a:tab pos="528320" algn="l"/>
              </a:tabLst>
            </a:pPr>
            <a:r>
              <a:rPr sz="2800" b="1" spc="-15" dirty="0">
                <a:latin typeface="Calibri"/>
                <a:cs typeface="Calibri"/>
              </a:rPr>
              <a:t>Hypoxia (Oxygen</a:t>
            </a:r>
            <a:r>
              <a:rPr sz="2800" b="1" spc="3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deprivation)</a:t>
            </a:r>
            <a:endParaRPr sz="2800">
              <a:latin typeface="Calibri"/>
              <a:cs typeface="Calibri"/>
            </a:endParaRPr>
          </a:p>
          <a:p>
            <a:pPr marL="527685" marR="5080" indent="-515620" algn="just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528320" algn="l"/>
              </a:tabLst>
            </a:pPr>
            <a:r>
              <a:rPr sz="2800" b="1" spc="-15" dirty="0">
                <a:latin typeface="Calibri"/>
                <a:cs typeface="Calibri"/>
              </a:rPr>
              <a:t>Physical agents </a:t>
            </a:r>
            <a:r>
              <a:rPr sz="2800" b="1" spc="-5" dirty="0">
                <a:latin typeface="Calibri"/>
                <a:cs typeface="Calibri"/>
              </a:rPr>
              <a:t>such as: Mechanical </a:t>
            </a:r>
            <a:r>
              <a:rPr sz="2800" b="1" dirty="0">
                <a:latin typeface="Calibri"/>
                <a:cs typeface="Calibri"/>
              </a:rPr>
              <a:t>truma, </a:t>
            </a:r>
            <a:r>
              <a:rPr sz="2800" b="1" spc="-15" dirty="0">
                <a:latin typeface="Calibri"/>
                <a:cs typeface="Calibri"/>
              </a:rPr>
              <a:t>temperature,  </a:t>
            </a:r>
            <a:r>
              <a:rPr sz="2800" b="1" spc="-10" dirty="0">
                <a:latin typeface="Calibri"/>
                <a:cs typeface="Calibri"/>
              </a:rPr>
              <a:t>radiations, electric</a:t>
            </a:r>
            <a:r>
              <a:rPr sz="2800" b="1" spc="6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shock</a:t>
            </a:r>
            <a:endParaRPr sz="2800">
              <a:latin typeface="Calibri"/>
              <a:cs typeface="Calibri"/>
            </a:endParaRPr>
          </a:p>
          <a:p>
            <a:pPr marL="527685" marR="5080" indent="-515620" algn="just">
              <a:lnSpc>
                <a:spcPct val="100000"/>
              </a:lnSpc>
              <a:buAutoNum type="arabicParenR"/>
              <a:tabLst>
                <a:tab pos="528320" algn="l"/>
              </a:tabLst>
            </a:pPr>
            <a:r>
              <a:rPr sz="2800" b="1" spc="-5" dirty="0">
                <a:latin typeface="Calibri"/>
                <a:cs typeface="Calibri"/>
              </a:rPr>
              <a:t>Chemical </a:t>
            </a:r>
            <a:r>
              <a:rPr sz="2800" b="1" spc="-15" dirty="0">
                <a:latin typeface="Calibri"/>
                <a:cs typeface="Calibri"/>
              </a:rPr>
              <a:t>agents </a:t>
            </a:r>
            <a:r>
              <a:rPr sz="2800" b="1" spc="-5" dirty="0">
                <a:latin typeface="Calibri"/>
                <a:cs typeface="Calibri"/>
              </a:rPr>
              <a:t>and drugs such as: </a:t>
            </a:r>
            <a:r>
              <a:rPr sz="2800" b="1" spc="-10" dirty="0">
                <a:latin typeface="Calibri"/>
                <a:cs typeface="Calibri"/>
              </a:rPr>
              <a:t>glucose </a:t>
            </a:r>
            <a:r>
              <a:rPr sz="2800" b="1" spc="-5" dirty="0">
                <a:latin typeface="Calibri"/>
                <a:cs typeface="Calibri"/>
              </a:rPr>
              <a:t>or salt </a:t>
            </a:r>
            <a:r>
              <a:rPr sz="2800" b="1" spc="-10" dirty="0">
                <a:latin typeface="Calibri"/>
                <a:cs typeface="Calibri"/>
              </a:rPr>
              <a:t>in  </a:t>
            </a:r>
            <a:r>
              <a:rPr sz="2800" b="1" spc="-15" dirty="0">
                <a:latin typeface="Calibri"/>
                <a:cs typeface="Calibri"/>
              </a:rPr>
              <a:t>hypertonic concentration, </a:t>
            </a:r>
            <a:r>
              <a:rPr sz="2800" b="1" dirty="0">
                <a:latin typeface="Calibri"/>
                <a:cs typeface="Calibri"/>
              </a:rPr>
              <a:t>high </a:t>
            </a:r>
            <a:r>
              <a:rPr sz="2800" b="1" spc="-15" dirty="0">
                <a:latin typeface="Calibri"/>
                <a:cs typeface="Calibri"/>
              </a:rPr>
              <a:t>concentration </a:t>
            </a:r>
            <a:r>
              <a:rPr sz="2800" b="1" spc="-5" dirty="0">
                <a:latin typeface="Calibri"/>
                <a:cs typeface="Calibri"/>
              </a:rPr>
              <a:t>of </a:t>
            </a:r>
            <a:r>
              <a:rPr sz="2800" b="1" spc="-25" dirty="0">
                <a:latin typeface="Calibri"/>
                <a:cs typeface="Calibri"/>
              </a:rPr>
              <a:t>oxygen </a:t>
            </a:r>
            <a:r>
              <a:rPr sz="2800" b="1" spc="-5" dirty="0">
                <a:latin typeface="Calibri"/>
                <a:cs typeface="Calibri"/>
              </a:rPr>
              <a:t>,  poisons such as </a:t>
            </a:r>
            <a:r>
              <a:rPr sz="2800" b="1" spc="-10" dirty="0">
                <a:latin typeface="Calibri"/>
                <a:cs typeface="Calibri"/>
              </a:rPr>
              <a:t>arsenic, cyanide </a:t>
            </a:r>
            <a:r>
              <a:rPr sz="2800" b="1" spc="-5" dirty="0">
                <a:latin typeface="Calibri"/>
                <a:cs typeface="Calibri"/>
              </a:rPr>
              <a:t>or </a:t>
            </a:r>
            <a:r>
              <a:rPr sz="2800" b="1" spc="-10" dirty="0">
                <a:latin typeface="Calibri"/>
                <a:cs typeface="Calibri"/>
              </a:rPr>
              <a:t>mercuric</a:t>
            </a:r>
            <a:r>
              <a:rPr sz="2800" b="1" spc="1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salt</a:t>
            </a:r>
            <a:endParaRPr sz="28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buAutoNum type="arabicParenR"/>
              <a:tabLst>
                <a:tab pos="528320" algn="l"/>
              </a:tabLst>
            </a:pPr>
            <a:r>
              <a:rPr sz="2800" b="1" spc="-15" dirty="0">
                <a:latin typeface="Calibri"/>
                <a:cs typeface="Calibri"/>
              </a:rPr>
              <a:t>Infectious agents </a:t>
            </a:r>
            <a:r>
              <a:rPr sz="2800" b="1" spc="-5" dirty="0">
                <a:latin typeface="Calibri"/>
                <a:cs typeface="Calibri"/>
              </a:rPr>
              <a:t>such as: </a:t>
            </a:r>
            <a:r>
              <a:rPr sz="2800" b="1" spc="-10" dirty="0">
                <a:latin typeface="Calibri"/>
                <a:cs typeface="Calibri"/>
              </a:rPr>
              <a:t>bacterial, </a:t>
            </a:r>
            <a:r>
              <a:rPr sz="2800" b="1" spc="-15" dirty="0">
                <a:latin typeface="Calibri"/>
                <a:cs typeface="Calibri"/>
              </a:rPr>
              <a:t>fungal </a:t>
            </a:r>
            <a:r>
              <a:rPr sz="2800" b="1" spc="-10" dirty="0">
                <a:latin typeface="Calibri"/>
                <a:cs typeface="Calibri"/>
              </a:rPr>
              <a:t>and</a:t>
            </a:r>
            <a:r>
              <a:rPr sz="2800" b="1" spc="20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parasite</a:t>
            </a:r>
            <a:endParaRPr sz="28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buAutoNum type="arabicParenR"/>
              <a:tabLst>
                <a:tab pos="528320" algn="l"/>
              </a:tabLst>
            </a:pPr>
            <a:r>
              <a:rPr sz="2800" b="1" spc="-5" dirty="0">
                <a:latin typeface="Calibri"/>
                <a:cs typeface="Calibri"/>
              </a:rPr>
              <a:t>Immunologic</a:t>
            </a:r>
            <a:r>
              <a:rPr sz="2800" b="1" spc="-10" dirty="0">
                <a:latin typeface="Calibri"/>
                <a:cs typeface="Calibri"/>
              </a:rPr>
              <a:t> reactions</a:t>
            </a:r>
            <a:endParaRPr sz="28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528320" algn="l"/>
              </a:tabLst>
            </a:pPr>
            <a:r>
              <a:rPr sz="2800" b="1" spc="-10" dirty="0">
                <a:latin typeface="Calibri"/>
                <a:cs typeface="Calibri"/>
              </a:rPr>
              <a:t>Genetic</a:t>
            </a:r>
            <a:r>
              <a:rPr sz="2800" b="1" spc="4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derangements</a:t>
            </a:r>
            <a:endParaRPr sz="2800">
              <a:latin typeface="Calibri"/>
              <a:cs typeface="Calibri"/>
            </a:endParaRPr>
          </a:p>
          <a:p>
            <a:pPr marL="527685" indent="-515620" algn="just">
              <a:lnSpc>
                <a:spcPct val="100000"/>
              </a:lnSpc>
              <a:buAutoNum type="arabicParenR"/>
              <a:tabLst>
                <a:tab pos="528320" algn="l"/>
              </a:tabLst>
            </a:pPr>
            <a:r>
              <a:rPr sz="2800" b="1" spc="-5" dirty="0">
                <a:latin typeface="Calibri"/>
                <a:cs typeface="Calibri"/>
              </a:rPr>
              <a:t>Nutritional</a:t>
            </a:r>
            <a:r>
              <a:rPr sz="2800" b="1" spc="2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imbalances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73"/>
    </mc:Choice>
    <mc:Fallback>
      <p:transition spd="slow" advTm="68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0480"/>
            <a:ext cx="9113520" cy="6827520"/>
          </a:xfrm>
          <a:custGeom>
            <a:avLst/>
            <a:gdLst/>
            <a:ahLst/>
            <a:cxnLst/>
            <a:rect l="l" t="t" r="r" b="b"/>
            <a:pathLst>
              <a:path w="9113520" h="6827520">
                <a:moveTo>
                  <a:pt x="9113520" y="6827518"/>
                </a:moveTo>
                <a:lnTo>
                  <a:pt x="9113520" y="0"/>
                </a:lnTo>
                <a:lnTo>
                  <a:pt x="0" y="0"/>
                </a:lnTo>
                <a:lnTo>
                  <a:pt x="0" y="6827518"/>
                </a:lnTo>
                <a:lnTo>
                  <a:pt x="9113520" y="682751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17294" y="791921"/>
            <a:ext cx="564832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Verdana"/>
                <a:cs typeface="Verdana"/>
              </a:rPr>
              <a:t>Morphology </a:t>
            </a:r>
            <a:r>
              <a:rPr sz="3200" b="1" dirty="0">
                <a:latin typeface="Verdana"/>
                <a:cs typeface="Verdana"/>
              </a:rPr>
              <a:t>of </a:t>
            </a:r>
            <a:r>
              <a:rPr sz="3200" b="1" spc="-5" dirty="0">
                <a:latin typeface="Verdana"/>
                <a:cs typeface="Verdana"/>
              </a:rPr>
              <a:t>necrosis</a:t>
            </a:r>
            <a:r>
              <a:rPr sz="3200" b="1" spc="-35" dirty="0">
                <a:latin typeface="Verdana"/>
                <a:cs typeface="Verdana"/>
              </a:rPr>
              <a:t> </a:t>
            </a:r>
            <a:r>
              <a:rPr sz="3200" b="1" dirty="0">
                <a:latin typeface="Verdana"/>
                <a:cs typeface="Verdana"/>
              </a:rPr>
              <a:t>: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259" y="1299806"/>
            <a:ext cx="7637145" cy="5476875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sz="2400" b="1" spc="-5" dirty="0">
                <a:latin typeface="Verdana"/>
                <a:cs typeface="Verdana"/>
              </a:rPr>
              <a:t>Cytoplasmic</a:t>
            </a:r>
            <a:r>
              <a:rPr sz="2400" b="1" spc="-20" dirty="0">
                <a:latin typeface="Verdana"/>
                <a:cs typeface="Verdana"/>
              </a:rPr>
              <a:t> </a:t>
            </a:r>
            <a:r>
              <a:rPr sz="2400" b="1" spc="-5" dirty="0">
                <a:latin typeface="Verdana"/>
                <a:cs typeface="Verdana"/>
              </a:rPr>
              <a:t>changes:</a:t>
            </a:r>
            <a:endParaRPr sz="2400">
              <a:latin typeface="Verdana"/>
              <a:cs typeface="Verdana"/>
            </a:endParaRPr>
          </a:p>
          <a:p>
            <a:pPr marL="927100" indent="-457834">
              <a:lnSpc>
                <a:spcPct val="100000"/>
              </a:lnSpc>
              <a:spcBef>
                <a:spcPts val="130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400" spc="-5" dirty="0">
                <a:latin typeface="Calibri"/>
                <a:cs typeface="Calibri"/>
              </a:rPr>
              <a:t>Cellular swelling or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rupture</a:t>
            </a:r>
            <a:endParaRPr sz="2400">
              <a:latin typeface="Calibri"/>
              <a:cs typeface="Calibri"/>
            </a:endParaRPr>
          </a:p>
          <a:p>
            <a:pPr marL="927100" indent="-457834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927100" algn="l"/>
                <a:tab pos="927735" algn="l"/>
                <a:tab pos="2702560" algn="l"/>
              </a:tabLst>
            </a:pPr>
            <a:r>
              <a:rPr sz="2400" spc="-10" dirty="0">
                <a:latin typeface="Calibri"/>
                <a:cs typeface="Calibri"/>
              </a:rPr>
              <a:t>Denaturation	</a:t>
            </a:r>
            <a:r>
              <a:rPr sz="2400" dirty="0">
                <a:latin typeface="Calibri"/>
                <a:cs typeface="Calibri"/>
              </a:rPr>
              <a:t>and </a:t>
            </a:r>
            <a:r>
              <a:rPr sz="2400" spc="-10" dirty="0">
                <a:latin typeface="Calibri"/>
                <a:cs typeface="Calibri"/>
              </a:rPr>
              <a:t>coagulation </a:t>
            </a:r>
            <a:r>
              <a:rPr sz="2400" spc="-5" dirty="0">
                <a:latin typeface="Calibri"/>
                <a:cs typeface="Calibri"/>
              </a:rPr>
              <a:t>of cytoplasmic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proteins</a:t>
            </a:r>
            <a:endParaRPr sz="2400">
              <a:latin typeface="Calibri"/>
              <a:cs typeface="Calibri"/>
            </a:endParaRPr>
          </a:p>
          <a:p>
            <a:pPr marL="927100" indent="-457834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400" spc="-15" dirty="0">
                <a:latin typeface="Calibri"/>
                <a:cs typeface="Calibri"/>
              </a:rPr>
              <a:t>Breakdown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cell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organelles</a:t>
            </a:r>
            <a:endParaRPr sz="2400">
              <a:latin typeface="Calibri"/>
              <a:cs typeface="Calibri"/>
            </a:endParaRPr>
          </a:p>
          <a:p>
            <a:pPr marL="927100" indent="-457834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400" spc="-5" dirty="0">
                <a:latin typeface="Calibri"/>
                <a:cs typeface="Calibri"/>
              </a:rPr>
              <a:t>Increased </a:t>
            </a:r>
            <a:r>
              <a:rPr sz="2400" dirty="0">
                <a:latin typeface="Calibri"/>
                <a:cs typeface="Calibri"/>
              </a:rPr>
              <a:t>eosinophilia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cytoplasm</a:t>
            </a:r>
            <a:endParaRPr sz="2400">
              <a:latin typeface="Calibri"/>
              <a:cs typeface="Calibri"/>
            </a:endParaRPr>
          </a:p>
          <a:p>
            <a:pPr marL="927100" indent="-457834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400" spc="-10" dirty="0">
                <a:latin typeface="Calibri"/>
                <a:cs typeface="Calibri"/>
              </a:rPr>
              <a:t>Glassy homogeneous </a:t>
            </a:r>
            <a:r>
              <a:rPr sz="2400" spc="-5" dirty="0">
                <a:latin typeface="Calibri"/>
                <a:cs typeface="Calibri"/>
              </a:rPr>
              <a:t>appearance</a:t>
            </a:r>
            <a:endParaRPr sz="2400">
              <a:latin typeface="Calibri"/>
              <a:cs typeface="Calibri"/>
            </a:endParaRPr>
          </a:p>
          <a:p>
            <a:pPr marL="927100" indent="-457834">
              <a:lnSpc>
                <a:spcPct val="100000"/>
              </a:lnSpc>
              <a:spcBef>
                <a:spcPts val="1445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400" spc="-5" dirty="0">
                <a:latin typeface="Calibri"/>
                <a:cs typeface="Calibri"/>
              </a:rPr>
              <a:t>Cytoplasm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10" dirty="0">
                <a:latin typeface="Calibri"/>
                <a:cs typeface="Calibri"/>
              </a:rPr>
              <a:t>vacuolated, </a:t>
            </a:r>
            <a:r>
              <a:rPr sz="2400" dirty="0">
                <a:latin typeface="Calibri"/>
                <a:cs typeface="Calibri"/>
              </a:rPr>
              <a:t>moth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eaten</a:t>
            </a:r>
            <a:endParaRPr sz="2400">
              <a:latin typeface="Calibri"/>
              <a:cs typeface="Calibri"/>
            </a:endParaRPr>
          </a:p>
          <a:p>
            <a:pPr marL="927100" indent="-457834">
              <a:lnSpc>
                <a:spcPct val="100000"/>
              </a:lnSpc>
              <a:spcBef>
                <a:spcPts val="1435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400" spc="-5" dirty="0">
                <a:latin typeface="Calibri"/>
                <a:cs typeface="Calibri"/>
              </a:rPr>
              <a:t>Calcification of dead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cells.</a:t>
            </a:r>
            <a:endParaRPr sz="2400">
              <a:latin typeface="Calibri"/>
              <a:cs typeface="Calibri"/>
            </a:endParaRPr>
          </a:p>
          <a:p>
            <a:pPr marL="927100" indent="-457834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400" spc="-5" dirty="0">
                <a:latin typeface="Calibri"/>
                <a:cs typeface="Calibri"/>
              </a:rPr>
              <a:t>Appearance of </a:t>
            </a:r>
            <a:r>
              <a:rPr sz="2400" spc="-15" dirty="0">
                <a:latin typeface="Calibri"/>
                <a:cs typeface="Calibri"/>
              </a:rPr>
              <a:t>myelin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figures</a:t>
            </a:r>
            <a:endParaRPr sz="2400">
              <a:latin typeface="Calibri"/>
              <a:cs typeface="Calibri"/>
            </a:endParaRPr>
          </a:p>
          <a:p>
            <a:pPr marL="927100" indent="-457834">
              <a:lnSpc>
                <a:spcPct val="100000"/>
              </a:lnSpc>
              <a:spcBef>
                <a:spcPts val="1445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400" spc="-10" dirty="0">
                <a:latin typeface="Calibri"/>
                <a:cs typeface="Calibri"/>
              </a:rPr>
              <a:t>Generation </a:t>
            </a:r>
            <a:r>
              <a:rPr sz="2400" spc="-5" dirty="0">
                <a:latin typeface="Calibri"/>
                <a:cs typeface="Calibri"/>
              </a:rPr>
              <a:t>of calcium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soaps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64"/>
    </mc:Choice>
    <mc:Fallback>
      <p:transition spd="slow" advTm="79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098280" cy="6858000"/>
          </a:xfrm>
          <a:custGeom>
            <a:avLst/>
            <a:gdLst/>
            <a:ahLst/>
            <a:cxnLst/>
            <a:rect l="l" t="t" r="r" b="b"/>
            <a:pathLst>
              <a:path w="9098280" h="6858000">
                <a:moveTo>
                  <a:pt x="9098280" y="6857998"/>
                </a:moveTo>
                <a:lnTo>
                  <a:pt x="9098280" y="0"/>
                </a:lnTo>
                <a:lnTo>
                  <a:pt x="0" y="0"/>
                </a:lnTo>
                <a:lnTo>
                  <a:pt x="0" y="6857998"/>
                </a:lnTo>
                <a:lnTo>
                  <a:pt x="9098280" y="685799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9828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8"/>
                </a:moveTo>
                <a:lnTo>
                  <a:pt x="0" y="0"/>
                </a:lnTo>
              </a:path>
            </a:pathLst>
          </a:custGeom>
          <a:ln w="25400">
            <a:solidFill>
              <a:srgbClr val="A1A1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84805" y="102870"/>
            <a:ext cx="33254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Calibri"/>
                <a:cs typeface="Calibri"/>
              </a:rPr>
              <a:t>NUCLEAR</a:t>
            </a:r>
            <a:r>
              <a:rPr sz="3200" b="1" spc="-17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CHANGES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48400" y="500126"/>
            <a:ext cx="2895599" cy="1906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-507" y="572081"/>
            <a:ext cx="5991860" cy="2657475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635635" indent="-436880">
              <a:lnSpc>
                <a:spcPct val="100000"/>
              </a:lnSpc>
              <a:spcBef>
                <a:spcPts val="1030"/>
              </a:spcBef>
              <a:buFont typeface="Wingdings"/>
              <a:buChar char=""/>
              <a:tabLst>
                <a:tab pos="636270" algn="l"/>
              </a:tabLst>
            </a:pPr>
            <a:r>
              <a:rPr sz="3200" dirty="0">
                <a:latin typeface="Arial"/>
                <a:cs typeface="Arial"/>
              </a:rPr>
              <a:t>PYKNOSIS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90"/>
              </a:spcBef>
              <a:tabLst>
                <a:tab pos="3220720" algn="l"/>
              </a:tabLst>
            </a:pPr>
            <a:r>
              <a:rPr sz="2400" spc="-5" dirty="0">
                <a:latin typeface="Arial"/>
                <a:cs typeface="Arial"/>
              </a:rPr>
              <a:t>Nuclear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shrinkage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and	increased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basophilia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Times New Roman"/>
              <a:cs typeface="Times New Roman"/>
            </a:endParaRPr>
          </a:p>
          <a:p>
            <a:pPr marL="393700" indent="-381000">
              <a:lnSpc>
                <a:spcPct val="100000"/>
              </a:lnSpc>
              <a:spcBef>
                <a:spcPts val="1880"/>
              </a:spcBef>
              <a:buFont typeface="Wingdings"/>
              <a:buChar char=""/>
              <a:tabLst>
                <a:tab pos="393700" algn="l"/>
              </a:tabLst>
            </a:pPr>
            <a:r>
              <a:rPr sz="2800" spc="-15" dirty="0">
                <a:latin typeface="Arial"/>
                <a:cs typeface="Arial"/>
              </a:rPr>
              <a:t>KARYORRHEXIS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sz="2400" spc="-5" dirty="0">
                <a:latin typeface="Arial"/>
                <a:cs typeface="Arial"/>
              </a:rPr>
              <a:t>Fragmentation of pyknotic</a:t>
            </a:r>
            <a:r>
              <a:rPr sz="2400" spc="-1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nucleus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86376" y="2428875"/>
            <a:ext cx="2026920" cy="1857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-507" y="4124070"/>
            <a:ext cx="81051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360" indent="-32766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40360" algn="l"/>
              </a:tabLst>
            </a:pPr>
            <a:r>
              <a:rPr sz="2400" spc="-30" dirty="0">
                <a:latin typeface="Arial"/>
                <a:cs typeface="Arial"/>
              </a:rPr>
              <a:t>KARYOLYSIS</a:t>
            </a:r>
            <a:endParaRPr sz="2400">
              <a:latin typeface="Arial"/>
              <a:cs typeface="Arial"/>
            </a:endParaRPr>
          </a:p>
          <a:p>
            <a:pPr marL="34607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Fading </a:t>
            </a:r>
            <a:r>
              <a:rPr sz="2400" spc="-10" dirty="0">
                <a:latin typeface="Arial"/>
                <a:cs typeface="Arial"/>
              </a:rPr>
              <a:t>of </a:t>
            </a:r>
            <a:r>
              <a:rPr sz="2400" spc="-5" dirty="0">
                <a:latin typeface="Arial"/>
                <a:cs typeface="Arial"/>
              </a:rPr>
              <a:t>basophilia </a:t>
            </a:r>
            <a:r>
              <a:rPr sz="2400" spc="-10" dirty="0">
                <a:latin typeface="Arial"/>
                <a:cs typeface="Arial"/>
              </a:rPr>
              <a:t>of </a:t>
            </a:r>
            <a:r>
              <a:rPr sz="2400" spc="-15" dirty="0">
                <a:latin typeface="Arial"/>
                <a:cs typeface="Arial"/>
              </a:rPr>
              <a:t>chromatin </a:t>
            </a:r>
            <a:r>
              <a:rPr sz="2400" spc="-5" dirty="0">
                <a:latin typeface="Arial"/>
                <a:cs typeface="Arial"/>
              </a:rPr>
              <a:t>Due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10" dirty="0">
                <a:latin typeface="Arial"/>
                <a:cs typeface="Arial"/>
              </a:rPr>
              <a:t>DNAase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activity.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05600" y="4929251"/>
            <a:ext cx="2438399" cy="192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0" y="5143512"/>
            <a:ext cx="2700655" cy="500380"/>
          </a:xfrm>
          <a:prstGeom prst="rect">
            <a:avLst/>
          </a:prstGeom>
          <a:solidFill>
            <a:srgbClr val="DDDDDD"/>
          </a:solidFill>
          <a:ln w="25400">
            <a:solidFill>
              <a:srgbClr val="A1A1A1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506095">
              <a:lnSpc>
                <a:spcPct val="100000"/>
              </a:lnSpc>
              <a:spcBef>
                <a:spcPts val="135"/>
              </a:spcBef>
            </a:pPr>
            <a:r>
              <a:rPr sz="2800" b="1" spc="-5" dirty="0">
                <a:latin typeface="Calibri"/>
                <a:cs typeface="Calibri"/>
              </a:rPr>
              <a:t>Normal</a:t>
            </a:r>
            <a:r>
              <a:rPr sz="2800" b="1" spc="-10" dirty="0">
                <a:latin typeface="Calibri"/>
                <a:cs typeface="Calibri"/>
              </a:rPr>
              <a:t> cell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37104" y="4971288"/>
            <a:ext cx="2013204" cy="16703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5998" y="5000625"/>
            <a:ext cx="1914525" cy="1571625"/>
          </a:xfrm>
          <a:custGeom>
            <a:avLst/>
            <a:gdLst/>
            <a:ahLst/>
            <a:cxnLst/>
            <a:rect l="l" t="t" r="r" b="b"/>
            <a:pathLst>
              <a:path w="1914525" h="1571625">
                <a:moveTo>
                  <a:pt x="957326" y="0"/>
                </a:moveTo>
                <a:lnTo>
                  <a:pt x="904801" y="1162"/>
                </a:lnTo>
                <a:lnTo>
                  <a:pt x="853017" y="4610"/>
                </a:lnTo>
                <a:lnTo>
                  <a:pt x="802046" y="10284"/>
                </a:lnTo>
                <a:lnTo>
                  <a:pt x="751961" y="18123"/>
                </a:lnTo>
                <a:lnTo>
                  <a:pt x="702836" y="28067"/>
                </a:lnTo>
                <a:lnTo>
                  <a:pt x="654742" y="40058"/>
                </a:lnTo>
                <a:lnTo>
                  <a:pt x="607754" y="54034"/>
                </a:lnTo>
                <a:lnTo>
                  <a:pt x="561945" y="69936"/>
                </a:lnTo>
                <a:lnTo>
                  <a:pt x="517386" y="87705"/>
                </a:lnTo>
                <a:lnTo>
                  <a:pt x="474152" y="107279"/>
                </a:lnTo>
                <a:lnTo>
                  <a:pt x="432315" y="128600"/>
                </a:lnTo>
                <a:lnTo>
                  <a:pt x="391948" y="151607"/>
                </a:lnTo>
                <a:lnTo>
                  <a:pt x="353125" y="176241"/>
                </a:lnTo>
                <a:lnTo>
                  <a:pt x="315917" y="202441"/>
                </a:lnTo>
                <a:lnTo>
                  <a:pt x="280400" y="230147"/>
                </a:lnTo>
                <a:lnTo>
                  <a:pt x="246644" y="259301"/>
                </a:lnTo>
                <a:lnTo>
                  <a:pt x="214724" y="289841"/>
                </a:lnTo>
                <a:lnTo>
                  <a:pt x="184712" y="321708"/>
                </a:lnTo>
                <a:lnTo>
                  <a:pt x="156682" y="354843"/>
                </a:lnTo>
                <a:lnTo>
                  <a:pt x="130706" y="389184"/>
                </a:lnTo>
                <a:lnTo>
                  <a:pt x="106857" y="424673"/>
                </a:lnTo>
                <a:lnTo>
                  <a:pt x="85209" y="461249"/>
                </a:lnTo>
                <a:lnTo>
                  <a:pt x="65834" y="498852"/>
                </a:lnTo>
                <a:lnTo>
                  <a:pt x="48806" y="537423"/>
                </a:lnTo>
                <a:lnTo>
                  <a:pt x="34197" y="576901"/>
                </a:lnTo>
                <a:lnTo>
                  <a:pt x="22081" y="617228"/>
                </a:lnTo>
                <a:lnTo>
                  <a:pt x="12530" y="658342"/>
                </a:lnTo>
                <a:lnTo>
                  <a:pt x="5617" y="700184"/>
                </a:lnTo>
                <a:lnTo>
                  <a:pt x="1416" y="742694"/>
                </a:lnTo>
                <a:lnTo>
                  <a:pt x="0" y="785812"/>
                </a:lnTo>
                <a:lnTo>
                  <a:pt x="1416" y="828939"/>
                </a:lnTo>
                <a:lnTo>
                  <a:pt x="5617" y="871446"/>
                </a:lnTo>
                <a:lnTo>
                  <a:pt x="12530" y="913285"/>
                </a:lnTo>
                <a:lnTo>
                  <a:pt x="22081" y="954397"/>
                </a:lnTo>
                <a:lnTo>
                  <a:pt x="34197" y="994721"/>
                </a:lnTo>
                <a:lnTo>
                  <a:pt x="48806" y="1034198"/>
                </a:lnTo>
                <a:lnTo>
                  <a:pt x="65834" y="1072767"/>
                </a:lnTo>
                <a:lnTo>
                  <a:pt x="85209" y="1110370"/>
                </a:lnTo>
                <a:lnTo>
                  <a:pt x="106857" y="1146945"/>
                </a:lnTo>
                <a:lnTo>
                  <a:pt x="130706" y="1182433"/>
                </a:lnTo>
                <a:lnTo>
                  <a:pt x="156682" y="1216773"/>
                </a:lnTo>
                <a:lnTo>
                  <a:pt x="184712" y="1249907"/>
                </a:lnTo>
                <a:lnTo>
                  <a:pt x="214724" y="1281775"/>
                </a:lnTo>
                <a:lnTo>
                  <a:pt x="246644" y="1312315"/>
                </a:lnTo>
                <a:lnTo>
                  <a:pt x="280400" y="1341469"/>
                </a:lnTo>
                <a:lnTo>
                  <a:pt x="315917" y="1369176"/>
                </a:lnTo>
                <a:lnTo>
                  <a:pt x="353125" y="1395376"/>
                </a:lnTo>
                <a:lnTo>
                  <a:pt x="391948" y="1420010"/>
                </a:lnTo>
                <a:lnTo>
                  <a:pt x="432315" y="1443018"/>
                </a:lnTo>
                <a:lnTo>
                  <a:pt x="474152" y="1464340"/>
                </a:lnTo>
                <a:lnTo>
                  <a:pt x="517386" y="1483915"/>
                </a:lnTo>
                <a:lnTo>
                  <a:pt x="561945" y="1501684"/>
                </a:lnTo>
                <a:lnTo>
                  <a:pt x="607754" y="1517587"/>
                </a:lnTo>
                <a:lnTo>
                  <a:pt x="654742" y="1531564"/>
                </a:lnTo>
                <a:lnTo>
                  <a:pt x="702836" y="1543555"/>
                </a:lnTo>
                <a:lnTo>
                  <a:pt x="751961" y="1553500"/>
                </a:lnTo>
                <a:lnTo>
                  <a:pt x="802046" y="1561340"/>
                </a:lnTo>
                <a:lnTo>
                  <a:pt x="853017" y="1567014"/>
                </a:lnTo>
                <a:lnTo>
                  <a:pt x="904801" y="1570462"/>
                </a:lnTo>
                <a:lnTo>
                  <a:pt x="957326" y="1571625"/>
                </a:lnTo>
                <a:lnTo>
                  <a:pt x="1009849" y="1570462"/>
                </a:lnTo>
                <a:lnTo>
                  <a:pt x="1061632" y="1567014"/>
                </a:lnTo>
                <a:lnTo>
                  <a:pt x="1112601" y="1561340"/>
                </a:lnTo>
                <a:lnTo>
                  <a:pt x="1162684" y="1553500"/>
                </a:lnTo>
                <a:lnTo>
                  <a:pt x="1211806" y="1543555"/>
                </a:lnTo>
                <a:lnTo>
                  <a:pt x="1259895" y="1531564"/>
                </a:lnTo>
                <a:lnTo>
                  <a:pt x="1306879" y="1517587"/>
                </a:lnTo>
                <a:lnTo>
                  <a:pt x="1352684" y="1501684"/>
                </a:lnTo>
                <a:lnTo>
                  <a:pt x="1397238" y="1483915"/>
                </a:lnTo>
                <a:lnTo>
                  <a:pt x="1440466" y="1464340"/>
                </a:lnTo>
                <a:lnTo>
                  <a:pt x="1482298" y="1443018"/>
                </a:lnTo>
                <a:lnTo>
                  <a:pt x="1522658" y="1420010"/>
                </a:lnTo>
                <a:lnTo>
                  <a:pt x="1561476" y="1395376"/>
                </a:lnTo>
                <a:lnTo>
                  <a:pt x="1598676" y="1369176"/>
                </a:lnTo>
                <a:lnTo>
                  <a:pt x="1634188" y="1341469"/>
                </a:lnTo>
                <a:lnTo>
                  <a:pt x="1667937" y="1312315"/>
                </a:lnTo>
                <a:lnTo>
                  <a:pt x="1699851" y="1281775"/>
                </a:lnTo>
                <a:lnTo>
                  <a:pt x="1729856" y="1249907"/>
                </a:lnTo>
                <a:lnTo>
                  <a:pt x="1757881" y="1216773"/>
                </a:lnTo>
                <a:lnTo>
                  <a:pt x="1783851" y="1182433"/>
                </a:lnTo>
                <a:lnTo>
                  <a:pt x="1807694" y="1146945"/>
                </a:lnTo>
                <a:lnTo>
                  <a:pt x="1829337" y="1110370"/>
                </a:lnTo>
                <a:lnTo>
                  <a:pt x="1848707" y="1072767"/>
                </a:lnTo>
                <a:lnTo>
                  <a:pt x="1865731" y="1034198"/>
                </a:lnTo>
                <a:lnTo>
                  <a:pt x="1880336" y="994721"/>
                </a:lnTo>
                <a:lnTo>
                  <a:pt x="1892449" y="954397"/>
                </a:lnTo>
                <a:lnTo>
                  <a:pt x="1901998" y="913285"/>
                </a:lnTo>
                <a:lnTo>
                  <a:pt x="1908908" y="871446"/>
                </a:lnTo>
                <a:lnTo>
                  <a:pt x="1913108" y="828939"/>
                </a:lnTo>
                <a:lnTo>
                  <a:pt x="1914525" y="785812"/>
                </a:lnTo>
                <a:lnTo>
                  <a:pt x="1913108" y="742694"/>
                </a:lnTo>
                <a:lnTo>
                  <a:pt x="1908908" y="700184"/>
                </a:lnTo>
                <a:lnTo>
                  <a:pt x="1901998" y="658342"/>
                </a:lnTo>
                <a:lnTo>
                  <a:pt x="1892449" y="617228"/>
                </a:lnTo>
                <a:lnTo>
                  <a:pt x="1880336" y="576901"/>
                </a:lnTo>
                <a:lnTo>
                  <a:pt x="1865731" y="537423"/>
                </a:lnTo>
                <a:lnTo>
                  <a:pt x="1848707" y="498852"/>
                </a:lnTo>
                <a:lnTo>
                  <a:pt x="1829337" y="461249"/>
                </a:lnTo>
                <a:lnTo>
                  <a:pt x="1807694" y="424673"/>
                </a:lnTo>
                <a:lnTo>
                  <a:pt x="1783851" y="389184"/>
                </a:lnTo>
                <a:lnTo>
                  <a:pt x="1757881" y="354843"/>
                </a:lnTo>
                <a:lnTo>
                  <a:pt x="1729856" y="321708"/>
                </a:lnTo>
                <a:lnTo>
                  <a:pt x="1699851" y="289841"/>
                </a:lnTo>
                <a:lnTo>
                  <a:pt x="1667937" y="259301"/>
                </a:lnTo>
                <a:lnTo>
                  <a:pt x="1634188" y="230147"/>
                </a:lnTo>
                <a:lnTo>
                  <a:pt x="1598676" y="202441"/>
                </a:lnTo>
                <a:lnTo>
                  <a:pt x="1561476" y="176241"/>
                </a:lnTo>
                <a:lnTo>
                  <a:pt x="1522658" y="151607"/>
                </a:lnTo>
                <a:lnTo>
                  <a:pt x="1482298" y="128600"/>
                </a:lnTo>
                <a:lnTo>
                  <a:pt x="1440466" y="107279"/>
                </a:lnTo>
                <a:lnTo>
                  <a:pt x="1397238" y="87705"/>
                </a:lnTo>
                <a:lnTo>
                  <a:pt x="1352684" y="69936"/>
                </a:lnTo>
                <a:lnTo>
                  <a:pt x="1306879" y="54034"/>
                </a:lnTo>
                <a:lnTo>
                  <a:pt x="1259895" y="40058"/>
                </a:lnTo>
                <a:lnTo>
                  <a:pt x="1211806" y="28067"/>
                </a:lnTo>
                <a:lnTo>
                  <a:pt x="1162684" y="18123"/>
                </a:lnTo>
                <a:lnTo>
                  <a:pt x="1112601" y="10284"/>
                </a:lnTo>
                <a:lnTo>
                  <a:pt x="1061632" y="4610"/>
                </a:lnTo>
                <a:lnTo>
                  <a:pt x="1009849" y="1162"/>
                </a:lnTo>
                <a:lnTo>
                  <a:pt x="957326" y="0"/>
                </a:lnTo>
                <a:close/>
              </a:path>
            </a:pathLst>
          </a:custGeom>
          <a:solidFill>
            <a:srgbClr val="EB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85998" y="5000625"/>
            <a:ext cx="1914525" cy="1571625"/>
          </a:xfrm>
          <a:custGeom>
            <a:avLst/>
            <a:gdLst/>
            <a:ahLst/>
            <a:cxnLst/>
            <a:rect l="l" t="t" r="r" b="b"/>
            <a:pathLst>
              <a:path w="1914525" h="1571625">
                <a:moveTo>
                  <a:pt x="0" y="785812"/>
                </a:moveTo>
                <a:lnTo>
                  <a:pt x="1416" y="742694"/>
                </a:lnTo>
                <a:lnTo>
                  <a:pt x="5617" y="700184"/>
                </a:lnTo>
                <a:lnTo>
                  <a:pt x="12530" y="658342"/>
                </a:lnTo>
                <a:lnTo>
                  <a:pt x="22081" y="617228"/>
                </a:lnTo>
                <a:lnTo>
                  <a:pt x="34197" y="576901"/>
                </a:lnTo>
                <a:lnTo>
                  <a:pt x="48806" y="537423"/>
                </a:lnTo>
                <a:lnTo>
                  <a:pt x="65834" y="498852"/>
                </a:lnTo>
                <a:lnTo>
                  <a:pt x="85209" y="461249"/>
                </a:lnTo>
                <a:lnTo>
                  <a:pt x="106857" y="424673"/>
                </a:lnTo>
                <a:lnTo>
                  <a:pt x="130706" y="389184"/>
                </a:lnTo>
                <a:lnTo>
                  <a:pt x="156682" y="354843"/>
                </a:lnTo>
                <a:lnTo>
                  <a:pt x="184712" y="321708"/>
                </a:lnTo>
                <a:lnTo>
                  <a:pt x="214724" y="289841"/>
                </a:lnTo>
                <a:lnTo>
                  <a:pt x="246644" y="259301"/>
                </a:lnTo>
                <a:lnTo>
                  <a:pt x="280400" y="230147"/>
                </a:lnTo>
                <a:lnTo>
                  <a:pt x="315917" y="202441"/>
                </a:lnTo>
                <a:lnTo>
                  <a:pt x="353125" y="176241"/>
                </a:lnTo>
                <a:lnTo>
                  <a:pt x="391948" y="151607"/>
                </a:lnTo>
                <a:lnTo>
                  <a:pt x="432315" y="128600"/>
                </a:lnTo>
                <a:lnTo>
                  <a:pt x="474152" y="107279"/>
                </a:lnTo>
                <a:lnTo>
                  <a:pt x="517386" y="87705"/>
                </a:lnTo>
                <a:lnTo>
                  <a:pt x="561945" y="69936"/>
                </a:lnTo>
                <a:lnTo>
                  <a:pt x="607754" y="54034"/>
                </a:lnTo>
                <a:lnTo>
                  <a:pt x="654742" y="40058"/>
                </a:lnTo>
                <a:lnTo>
                  <a:pt x="702836" y="28067"/>
                </a:lnTo>
                <a:lnTo>
                  <a:pt x="751961" y="18123"/>
                </a:lnTo>
                <a:lnTo>
                  <a:pt x="802046" y="10284"/>
                </a:lnTo>
                <a:lnTo>
                  <a:pt x="853017" y="4610"/>
                </a:lnTo>
                <a:lnTo>
                  <a:pt x="904801" y="1162"/>
                </a:lnTo>
                <a:lnTo>
                  <a:pt x="957326" y="0"/>
                </a:lnTo>
                <a:lnTo>
                  <a:pt x="1009849" y="1162"/>
                </a:lnTo>
                <a:lnTo>
                  <a:pt x="1061632" y="4610"/>
                </a:lnTo>
                <a:lnTo>
                  <a:pt x="1112601" y="10284"/>
                </a:lnTo>
                <a:lnTo>
                  <a:pt x="1162684" y="18123"/>
                </a:lnTo>
                <a:lnTo>
                  <a:pt x="1211806" y="28067"/>
                </a:lnTo>
                <a:lnTo>
                  <a:pt x="1259895" y="40058"/>
                </a:lnTo>
                <a:lnTo>
                  <a:pt x="1306879" y="54034"/>
                </a:lnTo>
                <a:lnTo>
                  <a:pt x="1352684" y="69936"/>
                </a:lnTo>
                <a:lnTo>
                  <a:pt x="1397238" y="87705"/>
                </a:lnTo>
                <a:lnTo>
                  <a:pt x="1440466" y="107279"/>
                </a:lnTo>
                <a:lnTo>
                  <a:pt x="1482298" y="128600"/>
                </a:lnTo>
                <a:lnTo>
                  <a:pt x="1522658" y="151607"/>
                </a:lnTo>
                <a:lnTo>
                  <a:pt x="1561476" y="176241"/>
                </a:lnTo>
                <a:lnTo>
                  <a:pt x="1598676" y="202441"/>
                </a:lnTo>
                <a:lnTo>
                  <a:pt x="1634188" y="230147"/>
                </a:lnTo>
                <a:lnTo>
                  <a:pt x="1667937" y="259301"/>
                </a:lnTo>
                <a:lnTo>
                  <a:pt x="1699851" y="289841"/>
                </a:lnTo>
                <a:lnTo>
                  <a:pt x="1729856" y="321708"/>
                </a:lnTo>
                <a:lnTo>
                  <a:pt x="1757881" y="354843"/>
                </a:lnTo>
                <a:lnTo>
                  <a:pt x="1783851" y="389184"/>
                </a:lnTo>
                <a:lnTo>
                  <a:pt x="1807694" y="424673"/>
                </a:lnTo>
                <a:lnTo>
                  <a:pt x="1829337" y="461249"/>
                </a:lnTo>
                <a:lnTo>
                  <a:pt x="1848707" y="498852"/>
                </a:lnTo>
                <a:lnTo>
                  <a:pt x="1865731" y="537423"/>
                </a:lnTo>
                <a:lnTo>
                  <a:pt x="1880336" y="576901"/>
                </a:lnTo>
                <a:lnTo>
                  <a:pt x="1892449" y="617228"/>
                </a:lnTo>
                <a:lnTo>
                  <a:pt x="1901998" y="658342"/>
                </a:lnTo>
                <a:lnTo>
                  <a:pt x="1908908" y="700184"/>
                </a:lnTo>
                <a:lnTo>
                  <a:pt x="1913108" y="742694"/>
                </a:lnTo>
                <a:lnTo>
                  <a:pt x="1914525" y="785812"/>
                </a:lnTo>
                <a:lnTo>
                  <a:pt x="1913108" y="828939"/>
                </a:lnTo>
                <a:lnTo>
                  <a:pt x="1908908" y="871446"/>
                </a:lnTo>
                <a:lnTo>
                  <a:pt x="1901998" y="913285"/>
                </a:lnTo>
                <a:lnTo>
                  <a:pt x="1892449" y="954397"/>
                </a:lnTo>
                <a:lnTo>
                  <a:pt x="1880336" y="994721"/>
                </a:lnTo>
                <a:lnTo>
                  <a:pt x="1865731" y="1034198"/>
                </a:lnTo>
                <a:lnTo>
                  <a:pt x="1848707" y="1072767"/>
                </a:lnTo>
                <a:lnTo>
                  <a:pt x="1829337" y="1110370"/>
                </a:lnTo>
                <a:lnTo>
                  <a:pt x="1807694" y="1146945"/>
                </a:lnTo>
                <a:lnTo>
                  <a:pt x="1783851" y="1182433"/>
                </a:lnTo>
                <a:lnTo>
                  <a:pt x="1757881" y="1216773"/>
                </a:lnTo>
                <a:lnTo>
                  <a:pt x="1729856" y="1249907"/>
                </a:lnTo>
                <a:lnTo>
                  <a:pt x="1699851" y="1281775"/>
                </a:lnTo>
                <a:lnTo>
                  <a:pt x="1667937" y="1312315"/>
                </a:lnTo>
                <a:lnTo>
                  <a:pt x="1634188" y="1341469"/>
                </a:lnTo>
                <a:lnTo>
                  <a:pt x="1598676" y="1369176"/>
                </a:lnTo>
                <a:lnTo>
                  <a:pt x="1561476" y="1395376"/>
                </a:lnTo>
                <a:lnTo>
                  <a:pt x="1522658" y="1420010"/>
                </a:lnTo>
                <a:lnTo>
                  <a:pt x="1482298" y="1443018"/>
                </a:lnTo>
                <a:lnTo>
                  <a:pt x="1440466" y="1464340"/>
                </a:lnTo>
                <a:lnTo>
                  <a:pt x="1397238" y="1483915"/>
                </a:lnTo>
                <a:lnTo>
                  <a:pt x="1352684" y="1501684"/>
                </a:lnTo>
                <a:lnTo>
                  <a:pt x="1306879" y="1517587"/>
                </a:lnTo>
                <a:lnTo>
                  <a:pt x="1259895" y="1531564"/>
                </a:lnTo>
                <a:lnTo>
                  <a:pt x="1211806" y="1543555"/>
                </a:lnTo>
                <a:lnTo>
                  <a:pt x="1162684" y="1553500"/>
                </a:lnTo>
                <a:lnTo>
                  <a:pt x="1112601" y="1561340"/>
                </a:lnTo>
                <a:lnTo>
                  <a:pt x="1061632" y="1567014"/>
                </a:lnTo>
                <a:lnTo>
                  <a:pt x="1009849" y="1570462"/>
                </a:lnTo>
                <a:lnTo>
                  <a:pt x="957326" y="1571625"/>
                </a:lnTo>
                <a:lnTo>
                  <a:pt x="904801" y="1570462"/>
                </a:lnTo>
                <a:lnTo>
                  <a:pt x="853017" y="1567014"/>
                </a:lnTo>
                <a:lnTo>
                  <a:pt x="802046" y="1561340"/>
                </a:lnTo>
                <a:lnTo>
                  <a:pt x="751961" y="1553500"/>
                </a:lnTo>
                <a:lnTo>
                  <a:pt x="702836" y="1543555"/>
                </a:lnTo>
                <a:lnTo>
                  <a:pt x="654742" y="1531564"/>
                </a:lnTo>
                <a:lnTo>
                  <a:pt x="607754" y="1517587"/>
                </a:lnTo>
                <a:lnTo>
                  <a:pt x="561945" y="1501684"/>
                </a:lnTo>
                <a:lnTo>
                  <a:pt x="517386" y="1483915"/>
                </a:lnTo>
                <a:lnTo>
                  <a:pt x="474152" y="1464340"/>
                </a:lnTo>
                <a:lnTo>
                  <a:pt x="432315" y="1443018"/>
                </a:lnTo>
                <a:lnTo>
                  <a:pt x="391948" y="1420010"/>
                </a:lnTo>
                <a:lnTo>
                  <a:pt x="353125" y="1395376"/>
                </a:lnTo>
                <a:lnTo>
                  <a:pt x="315917" y="1369176"/>
                </a:lnTo>
                <a:lnTo>
                  <a:pt x="280400" y="1341469"/>
                </a:lnTo>
                <a:lnTo>
                  <a:pt x="246644" y="1312315"/>
                </a:lnTo>
                <a:lnTo>
                  <a:pt x="214724" y="1281775"/>
                </a:lnTo>
                <a:lnTo>
                  <a:pt x="184712" y="1249907"/>
                </a:lnTo>
                <a:lnTo>
                  <a:pt x="156682" y="1216773"/>
                </a:lnTo>
                <a:lnTo>
                  <a:pt x="130706" y="1182433"/>
                </a:lnTo>
                <a:lnTo>
                  <a:pt x="106857" y="1146945"/>
                </a:lnTo>
                <a:lnTo>
                  <a:pt x="85209" y="1110370"/>
                </a:lnTo>
                <a:lnTo>
                  <a:pt x="65834" y="1072767"/>
                </a:lnTo>
                <a:lnTo>
                  <a:pt x="48806" y="1034198"/>
                </a:lnTo>
                <a:lnTo>
                  <a:pt x="34197" y="994721"/>
                </a:lnTo>
                <a:lnTo>
                  <a:pt x="22081" y="954397"/>
                </a:lnTo>
                <a:lnTo>
                  <a:pt x="12530" y="913285"/>
                </a:lnTo>
                <a:lnTo>
                  <a:pt x="5617" y="871446"/>
                </a:lnTo>
                <a:lnTo>
                  <a:pt x="1416" y="828939"/>
                </a:lnTo>
                <a:lnTo>
                  <a:pt x="0" y="785825"/>
                </a:lnTo>
                <a:close/>
              </a:path>
            </a:pathLst>
          </a:custGeom>
          <a:ln w="12700">
            <a:solidFill>
              <a:srgbClr val="D7D7D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86125" y="5429250"/>
            <a:ext cx="857250" cy="715010"/>
          </a:xfrm>
          <a:custGeom>
            <a:avLst/>
            <a:gdLst/>
            <a:ahLst/>
            <a:cxnLst/>
            <a:rect l="l" t="t" r="r" b="b"/>
            <a:pathLst>
              <a:path w="857250" h="715010">
                <a:moveTo>
                  <a:pt x="428625" y="0"/>
                </a:moveTo>
                <a:lnTo>
                  <a:pt x="374858" y="2783"/>
                </a:lnTo>
                <a:lnTo>
                  <a:pt x="323084" y="10909"/>
                </a:lnTo>
                <a:lnTo>
                  <a:pt x="273706" y="24044"/>
                </a:lnTo>
                <a:lnTo>
                  <a:pt x="227124" y="41853"/>
                </a:lnTo>
                <a:lnTo>
                  <a:pt x="183740" y="64000"/>
                </a:lnTo>
                <a:lnTo>
                  <a:pt x="143956" y="90151"/>
                </a:lnTo>
                <a:lnTo>
                  <a:pt x="108173" y="119972"/>
                </a:lnTo>
                <a:lnTo>
                  <a:pt x="76793" y="153127"/>
                </a:lnTo>
                <a:lnTo>
                  <a:pt x="50219" y="189281"/>
                </a:lnTo>
                <a:lnTo>
                  <a:pt x="28850" y="228101"/>
                </a:lnTo>
                <a:lnTo>
                  <a:pt x="13090" y="269250"/>
                </a:lnTo>
                <a:lnTo>
                  <a:pt x="3339" y="312395"/>
                </a:lnTo>
                <a:lnTo>
                  <a:pt x="0" y="357200"/>
                </a:lnTo>
                <a:lnTo>
                  <a:pt x="3339" y="402005"/>
                </a:lnTo>
                <a:lnTo>
                  <a:pt x="13090" y="445149"/>
                </a:lnTo>
                <a:lnTo>
                  <a:pt x="28850" y="486299"/>
                </a:lnTo>
                <a:lnTo>
                  <a:pt x="50219" y="525118"/>
                </a:lnTo>
                <a:lnTo>
                  <a:pt x="76793" y="561273"/>
                </a:lnTo>
                <a:lnTo>
                  <a:pt x="108173" y="594428"/>
                </a:lnTo>
                <a:lnTo>
                  <a:pt x="143956" y="624248"/>
                </a:lnTo>
                <a:lnTo>
                  <a:pt x="183740" y="650400"/>
                </a:lnTo>
                <a:lnTo>
                  <a:pt x="227124" y="672547"/>
                </a:lnTo>
                <a:lnTo>
                  <a:pt x="273706" y="690355"/>
                </a:lnTo>
                <a:lnTo>
                  <a:pt x="323084" y="703490"/>
                </a:lnTo>
                <a:lnTo>
                  <a:pt x="374858" y="711617"/>
                </a:lnTo>
                <a:lnTo>
                  <a:pt x="428625" y="714400"/>
                </a:lnTo>
                <a:lnTo>
                  <a:pt x="482391" y="711617"/>
                </a:lnTo>
                <a:lnTo>
                  <a:pt x="534165" y="703490"/>
                </a:lnTo>
                <a:lnTo>
                  <a:pt x="583543" y="690355"/>
                </a:lnTo>
                <a:lnTo>
                  <a:pt x="630125" y="672547"/>
                </a:lnTo>
                <a:lnTo>
                  <a:pt x="673509" y="650400"/>
                </a:lnTo>
                <a:lnTo>
                  <a:pt x="713293" y="624248"/>
                </a:lnTo>
                <a:lnTo>
                  <a:pt x="749076" y="594428"/>
                </a:lnTo>
                <a:lnTo>
                  <a:pt x="780456" y="561273"/>
                </a:lnTo>
                <a:lnTo>
                  <a:pt x="807030" y="525118"/>
                </a:lnTo>
                <a:lnTo>
                  <a:pt x="828399" y="486299"/>
                </a:lnTo>
                <a:lnTo>
                  <a:pt x="844159" y="445149"/>
                </a:lnTo>
                <a:lnTo>
                  <a:pt x="853910" y="402005"/>
                </a:lnTo>
                <a:lnTo>
                  <a:pt x="857250" y="357200"/>
                </a:lnTo>
                <a:lnTo>
                  <a:pt x="853910" y="312395"/>
                </a:lnTo>
                <a:lnTo>
                  <a:pt x="844159" y="269250"/>
                </a:lnTo>
                <a:lnTo>
                  <a:pt x="828399" y="228101"/>
                </a:lnTo>
                <a:lnTo>
                  <a:pt x="807030" y="189281"/>
                </a:lnTo>
                <a:lnTo>
                  <a:pt x="780456" y="153127"/>
                </a:lnTo>
                <a:lnTo>
                  <a:pt x="749076" y="119972"/>
                </a:lnTo>
                <a:lnTo>
                  <a:pt x="713293" y="90151"/>
                </a:lnTo>
                <a:lnTo>
                  <a:pt x="673509" y="64000"/>
                </a:lnTo>
                <a:lnTo>
                  <a:pt x="630125" y="41853"/>
                </a:lnTo>
                <a:lnTo>
                  <a:pt x="583543" y="24044"/>
                </a:lnTo>
                <a:lnTo>
                  <a:pt x="534165" y="10909"/>
                </a:lnTo>
                <a:lnTo>
                  <a:pt x="482391" y="2783"/>
                </a:lnTo>
                <a:lnTo>
                  <a:pt x="428625" y="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86125" y="5429250"/>
            <a:ext cx="857250" cy="715010"/>
          </a:xfrm>
          <a:custGeom>
            <a:avLst/>
            <a:gdLst/>
            <a:ahLst/>
            <a:cxnLst/>
            <a:rect l="l" t="t" r="r" b="b"/>
            <a:pathLst>
              <a:path w="857250" h="715010">
                <a:moveTo>
                  <a:pt x="0" y="357200"/>
                </a:moveTo>
                <a:lnTo>
                  <a:pt x="3339" y="312395"/>
                </a:lnTo>
                <a:lnTo>
                  <a:pt x="13090" y="269250"/>
                </a:lnTo>
                <a:lnTo>
                  <a:pt x="28850" y="228101"/>
                </a:lnTo>
                <a:lnTo>
                  <a:pt x="50219" y="189281"/>
                </a:lnTo>
                <a:lnTo>
                  <a:pt x="76793" y="153127"/>
                </a:lnTo>
                <a:lnTo>
                  <a:pt x="108173" y="119972"/>
                </a:lnTo>
                <a:lnTo>
                  <a:pt x="143956" y="90151"/>
                </a:lnTo>
                <a:lnTo>
                  <a:pt x="183740" y="64000"/>
                </a:lnTo>
                <a:lnTo>
                  <a:pt x="227124" y="41853"/>
                </a:lnTo>
                <a:lnTo>
                  <a:pt x="273706" y="24044"/>
                </a:lnTo>
                <a:lnTo>
                  <a:pt x="323084" y="10909"/>
                </a:lnTo>
                <a:lnTo>
                  <a:pt x="374858" y="2783"/>
                </a:lnTo>
                <a:lnTo>
                  <a:pt x="428625" y="0"/>
                </a:lnTo>
                <a:lnTo>
                  <a:pt x="482391" y="2783"/>
                </a:lnTo>
                <a:lnTo>
                  <a:pt x="534165" y="10909"/>
                </a:lnTo>
                <a:lnTo>
                  <a:pt x="583543" y="24044"/>
                </a:lnTo>
                <a:lnTo>
                  <a:pt x="630125" y="41853"/>
                </a:lnTo>
                <a:lnTo>
                  <a:pt x="673509" y="64000"/>
                </a:lnTo>
                <a:lnTo>
                  <a:pt x="713293" y="90151"/>
                </a:lnTo>
                <a:lnTo>
                  <a:pt x="749076" y="119972"/>
                </a:lnTo>
                <a:lnTo>
                  <a:pt x="780456" y="153127"/>
                </a:lnTo>
                <a:lnTo>
                  <a:pt x="807030" y="189281"/>
                </a:lnTo>
                <a:lnTo>
                  <a:pt x="828399" y="228101"/>
                </a:lnTo>
                <a:lnTo>
                  <a:pt x="844159" y="269250"/>
                </a:lnTo>
                <a:lnTo>
                  <a:pt x="853910" y="312395"/>
                </a:lnTo>
                <a:lnTo>
                  <a:pt x="857250" y="357200"/>
                </a:lnTo>
                <a:lnTo>
                  <a:pt x="853910" y="402005"/>
                </a:lnTo>
                <a:lnTo>
                  <a:pt x="844159" y="445149"/>
                </a:lnTo>
                <a:lnTo>
                  <a:pt x="828399" y="486299"/>
                </a:lnTo>
                <a:lnTo>
                  <a:pt x="807030" y="525118"/>
                </a:lnTo>
                <a:lnTo>
                  <a:pt x="780456" y="561273"/>
                </a:lnTo>
                <a:lnTo>
                  <a:pt x="749076" y="594428"/>
                </a:lnTo>
                <a:lnTo>
                  <a:pt x="713293" y="624248"/>
                </a:lnTo>
                <a:lnTo>
                  <a:pt x="673509" y="650400"/>
                </a:lnTo>
                <a:lnTo>
                  <a:pt x="630125" y="672547"/>
                </a:lnTo>
                <a:lnTo>
                  <a:pt x="583543" y="690355"/>
                </a:lnTo>
                <a:lnTo>
                  <a:pt x="534165" y="703490"/>
                </a:lnTo>
                <a:lnTo>
                  <a:pt x="482391" y="711617"/>
                </a:lnTo>
                <a:lnTo>
                  <a:pt x="428625" y="714400"/>
                </a:lnTo>
                <a:lnTo>
                  <a:pt x="374858" y="711617"/>
                </a:lnTo>
                <a:lnTo>
                  <a:pt x="323084" y="703490"/>
                </a:lnTo>
                <a:lnTo>
                  <a:pt x="273706" y="690355"/>
                </a:lnTo>
                <a:lnTo>
                  <a:pt x="227124" y="672547"/>
                </a:lnTo>
                <a:lnTo>
                  <a:pt x="183740" y="650400"/>
                </a:lnTo>
                <a:lnTo>
                  <a:pt x="143956" y="624248"/>
                </a:lnTo>
                <a:lnTo>
                  <a:pt x="108173" y="594428"/>
                </a:lnTo>
                <a:lnTo>
                  <a:pt x="76793" y="561273"/>
                </a:lnTo>
                <a:lnTo>
                  <a:pt x="50219" y="525118"/>
                </a:lnTo>
                <a:lnTo>
                  <a:pt x="28850" y="486299"/>
                </a:lnTo>
                <a:lnTo>
                  <a:pt x="13090" y="445149"/>
                </a:lnTo>
                <a:lnTo>
                  <a:pt x="3339" y="402005"/>
                </a:lnTo>
                <a:lnTo>
                  <a:pt x="0" y="357200"/>
                </a:lnTo>
                <a:close/>
              </a:path>
            </a:pathLst>
          </a:custGeom>
          <a:ln w="25400">
            <a:solidFill>
              <a:srgbClr val="A1A1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73"/>
    </mc:Choice>
    <mc:Fallback>
      <p:transition spd="slow" advTm="66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739" y="2585415"/>
            <a:ext cx="223774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0" dirty="0"/>
              <a:t>Necrotic </a:t>
            </a:r>
            <a:r>
              <a:rPr sz="2400" spc="-5" dirty="0"/>
              <a:t>kidney  </a:t>
            </a:r>
            <a:r>
              <a:rPr sz="2400" b="1" spc="-5" dirty="0">
                <a:latin typeface="Calibri"/>
                <a:cs typeface="Calibri"/>
              </a:rPr>
              <a:t>P: </a:t>
            </a:r>
            <a:r>
              <a:rPr sz="2400" b="1" dirty="0">
                <a:latin typeface="Calibri"/>
                <a:cs typeface="Calibri"/>
              </a:rPr>
              <a:t>Pyknotic</a:t>
            </a:r>
            <a:r>
              <a:rPr sz="2400" b="1" spc="-100" dirty="0">
                <a:latin typeface="Calibri"/>
                <a:cs typeface="Calibri"/>
              </a:rPr>
              <a:t> </a:t>
            </a:r>
            <a:r>
              <a:rPr sz="2400" spc="-5" dirty="0"/>
              <a:t>nuclei  </a:t>
            </a:r>
            <a:r>
              <a:rPr sz="2400" b="1" spc="-5" dirty="0">
                <a:latin typeface="Calibri"/>
                <a:cs typeface="Calibri"/>
              </a:rPr>
              <a:t>K: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Karryorhexis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02075" y="360908"/>
            <a:ext cx="5241924" cy="53064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16"/>
    </mc:Choice>
    <mc:Fallback>
      <p:transition spd="slow" advTm="30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427475"/>
            <a:ext cx="9144000" cy="3426460"/>
          </a:xfrm>
          <a:custGeom>
            <a:avLst/>
            <a:gdLst/>
            <a:ahLst/>
            <a:cxnLst/>
            <a:rect l="l" t="t" r="r" b="b"/>
            <a:pathLst>
              <a:path w="9144000" h="3426459">
                <a:moveTo>
                  <a:pt x="0" y="3425952"/>
                </a:moveTo>
                <a:lnTo>
                  <a:pt x="9144000" y="3425952"/>
                </a:lnTo>
                <a:lnTo>
                  <a:pt x="9144000" y="0"/>
                </a:lnTo>
                <a:lnTo>
                  <a:pt x="0" y="0"/>
                </a:lnTo>
                <a:lnTo>
                  <a:pt x="0" y="342595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50414" y="440893"/>
            <a:ext cx="396240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5" dirty="0"/>
              <a:t>Types </a:t>
            </a:r>
            <a:r>
              <a:rPr spc="5" dirty="0"/>
              <a:t>of</a:t>
            </a:r>
            <a:r>
              <a:rPr spc="95" dirty="0"/>
              <a:t> </a:t>
            </a:r>
            <a:r>
              <a:rPr spc="-15" dirty="0"/>
              <a:t>Necrosis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3839" y="1588465"/>
            <a:ext cx="7282815" cy="392684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69875" marR="5080" indent="-256540">
              <a:lnSpc>
                <a:spcPts val="4230"/>
              </a:lnSpc>
              <a:spcBef>
                <a:spcPts val="315"/>
              </a:spcBef>
            </a:pPr>
            <a:r>
              <a:rPr sz="3600" spc="-15" dirty="0">
                <a:latin typeface="Calibri"/>
                <a:cs typeface="Calibri"/>
              </a:rPr>
              <a:t>Morphologically, </a:t>
            </a:r>
            <a:r>
              <a:rPr sz="3600" spc="-20" dirty="0">
                <a:latin typeface="Calibri"/>
                <a:cs typeface="Calibri"/>
              </a:rPr>
              <a:t>there </a:t>
            </a:r>
            <a:r>
              <a:rPr sz="3600" spc="-25" dirty="0">
                <a:latin typeface="Calibri"/>
                <a:cs typeface="Calibri"/>
              </a:rPr>
              <a:t>are </a:t>
            </a:r>
            <a:r>
              <a:rPr sz="3600" spc="-15" dirty="0">
                <a:latin typeface="Calibri"/>
                <a:cs typeface="Calibri"/>
              </a:rPr>
              <a:t>five </a:t>
            </a:r>
            <a:r>
              <a:rPr sz="3600" spc="-5" dirty="0">
                <a:latin typeface="Calibri"/>
                <a:cs typeface="Calibri"/>
              </a:rPr>
              <a:t>types of  </a:t>
            </a:r>
            <a:r>
              <a:rPr sz="3600" spc="-15" dirty="0">
                <a:latin typeface="Calibri"/>
                <a:cs typeface="Calibri"/>
              </a:rPr>
              <a:t>necrosis</a:t>
            </a:r>
            <a:endParaRPr sz="3600">
              <a:latin typeface="Calibri"/>
              <a:cs typeface="Calibri"/>
            </a:endParaRPr>
          </a:p>
          <a:p>
            <a:pPr marL="353695" indent="-341630">
              <a:lnSpc>
                <a:spcPct val="100000"/>
              </a:lnSpc>
              <a:spcBef>
                <a:spcPts val="985"/>
              </a:spcBef>
              <a:buClr>
                <a:srgbClr val="B1B1B1"/>
              </a:buClr>
              <a:buSzPct val="110344"/>
              <a:buFont typeface="Arial"/>
              <a:buChar char="•"/>
              <a:tabLst>
                <a:tab pos="353695" algn="l"/>
                <a:tab pos="354330" algn="l"/>
              </a:tabLst>
            </a:pPr>
            <a:r>
              <a:rPr sz="2900" dirty="0">
                <a:latin typeface="Calibri"/>
                <a:cs typeface="Calibri"/>
              </a:rPr>
              <a:t>Cogulative</a:t>
            </a:r>
            <a:r>
              <a:rPr sz="2900" spc="-10" dirty="0">
                <a:latin typeface="Calibri"/>
                <a:cs typeface="Calibri"/>
              </a:rPr>
              <a:t> </a:t>
            </a:r>
            <a:r>
              <a:rPr sz="2900" spc="5" dirty="0">
                <a:latin typeface="Calibri"/>
                <a:cs typeface="Calibri"/>
              </a:rPr>
              <a:t>necrosis</a:t>
            </a:r>
            <a:endParaRPr sz="2900">
              <a:latin typeface="Calibri"/>
              <a:cs typeface="Calibri"/>
            </a:endParaRPr>
          </a:p>
          <a:p>
            <a:pPr marL="361315" indent="-349250">
              <a:lnSpc>
                <a:spcPct val="100000"/>
              </a:lnSpc>
              <a:spcBef>
                <a:spcPts val="509"/>
              </a:spcBef>
              <a:buClr>
                <a:srgbClr val="B1B1B1"/>
              </a:buClr>
              <a:buFont typeface="Arial"/>
              <a:buChar char="•"/>
              <a:tabLst>
                <a:tab pos="361315" algn="l"/>
                <a:tab pos="361950" algn="l"/>
              </a:tabLst>
            </a:pPr>
            <a:r>
              <a:rPr sz="3200" spc="-15" dirty="0">
                <a:latin typeface="Calibri"/>
                <a:cs typeface="Calibri"/>
              </a:rPr>
              <a:t>Liquefaction</a:t>
            </a:r>
            <a:r>
              <a:rPr sz="320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necrosis</a:t>
            </a:r>
            <a:endParaRPr sz="3200">
              <a:latin typeface="Calibri"/>
              <a:cs typeface="Calibri"/>
            </a:endParaRPr>
          </a:p>
          <a:p>
            <a:pPr marL="361315" indent="-349250">
              <a:lnSpc>
                <a:spcPct val="100000"/>
              </a:lnSpc>
              <a:spcBef>
                <a:spcPts val="645"/>
              </a:spcBef>
              <a:buClr>
                <a:srgbClr val="B1B1B1"/>
              </a:buClr>
              <a:buFont typeface="Arial"/>
              <a:buChar char="•"/>
              <a:tabLst>
                <a:tab pos="361315" algn="l"/>
                <a:tab pos="361950" algn="l"/>
              </a:tabLst>
            </a:pPr>
            <a:r>
              <a:rPr sz="4800" spc="-7" baseline="1736" dirty="0">
                <a:latin typeface="Calibri"/>
                <a:cs typeface="Calibri"/>
              </a:rPr>
              <a:t>Caseous</a:t>
            </a:r>
            <a:r>
              <a:rPr sz="4800" baseline="1736" dirty="0">
                <a:latin typeface="Calibri"/>
                <a:cs typeface="Calibri"/>
              </a:rPr>
              <a:t> </a:t>
            </a:r>
            <a:r>
              <a:rPr sz="4800" spc="-22" baseline="1736" dirty="0">
                <a:latin typeface="Calibri"/>
                <a:cs typeface="Calibri"/>
              </a:rPr>
              <a:t>necrosis</a:t>
            </a:r>
            <a:endParaRPr sz="4800" baseline="1736">
              <a:latin typeface="Calibri"/>
              <a:cs typeface="Calibri"/>
            </a:endParaRPr>
          </a:p>
          <a:p>
            <a:pPr marL="352425" indent="-340360">
              <a:lnSpc>
                <a:spcPct val="100000"/>
              </a:lnSpc>
              <a:spcBef>
                <a:spcPts val="484"/>
              </a:spcBef>
              <a:buClr>
                <a:srgbClr val="B1B1B1"/>
              </a:buClr>
              <a:buFont typeface="Arial"/>
              <a:buChar char="•"/>
              <a:tabLst>
                <a:tab pos="352425" algn="l"/>
                <a:tab pos="353060" algn="l"/>
              </a:tabLst>
            </a:pPr>
            <a:r>
              <a:rPr sz="3200" spc="-70" dirty="0">
                <a:latin typeface="Calibri"/>
                <a:cs typeface="Calibri"/>
              </a:rPr>
              <a:t>Fat</a:t>
            </a:r>
            <a:r>
              <a:rPr sz="3200" spc="-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necrosis</a:t>
            </a:r>
            <a:endParaRPr sz="3200">
              <a:latin typeface="Calibri"/>
              <a:cs typeface="Calibri"/>
            </a:endParaRPr>
          </a:p>
          <a:p>
            <a:pPr marL="361315" indent="-349250">
              <a:lnSpc>
                <a:spcPct val="100000"/>
              </a:lnSpc>
              <a:spcBef>
                <a:spcPts val="575"/>
              </a:spcBef>
              <a:buClr>
                <a:srgbClr val="B1B1B1"/>
              </a:buClr>
              <a:buFont typeface="Arial"/>
              <a:buChar char="•"/>
              <a:tabLst>
                <a:tab pos="361315" algn="l"/>
                <a:tab pos="361950" algn="l"/>
              </a:tabLst>
            </a:pPr>
            <a:r>
              <a:rPr sz="3200" spc="-5" dirty="0">
                <a:latin typeface="Calibri"/>
                <a:cs typeface="Calibri"/>
              </a:rPr>
              <a:t>Fibrinoid</a:t>
            </a:r>
            <a:r>
              <a:rPr sz="3200" spc="1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necrosis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95"/>
    </mc:Choice>
    <mc:Fallback>
      <p:transition spd="slow" advTm="23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43373" y="1071499"/>
            <a:ext cx="4500626" cy="26432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27475"/>
            <a:ext cx="9144000" cy="3426460"/>
          </a:xfrm>
          <a:custGeom>
            <a:avLst/>
            <a:gdLst/>
            <a:ahLst/>
            <a:cxnLst/>
            <a:rect l="l" t="t" r="r" b="b"/>
            <a:pathLst>
              <a:path w="9144000" h="3426459">
                <a:moveTo>
                  <a:pt x="0" y="3425952"/>
                </a:moveTo>
                <a:lnTo>
                  <a:pt x="9144000" y="3425952"/>
                </a:lnTo>
                <a:lnTo>
                  <a:pt x="9144000" y="0"/>
                </a:lnTo>
                <a:lnTo>
                  <a:pt x="0" y="0"/>
                </a:lnTo>
                <a:lnTo>
                  <a:pt x="0" y="342595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85824" y="87630"/>
            <a:ext cx="561340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5" dirty="0"/>
              <a:t>COAGULATIVE</a:t>
            </a:r>
            <a:r>
              <a:rPr spc="385" dirty="0"/>
              <a:t> </a:t>
            </a:r>
            <a:r>
              <a:rPr sz="6600" spc="-37" baseline="-1262" dirty="0"/>
              <a:t>NECROSIS</a:t>
            </a:r>
            <a:endParaRPr sz="6600" baseline="-1262"/>
          </a:p>
        </p:txBody>
      </p:sp>
      <p:sp>
        <p:nvSpPr>
          <p:cNvPr id="5" name="object 5"/>
          <p:cNvSpPr txBox="1"/>
          <p:nvPr/>
        </p:nvSpPr>
        <p:spPr>
          <a:xfrm>
            <a:off x="-507" y="1031469"/>
            <a:ext cx="4128135" cy="289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 algn="just">
              <a:lnSpc>
                <a:spcPct val="137500"/>
              </a:lnSpc>
              <a:spcBef>
                <a:spcPts val="100"/>
              </a:spcBef>
              <a:buFont typeface="Wingdings"/>
              <a:buChar char=""/>
              <a:tabLst>
                <a:tab pos="469900" algn="l"/>
              </a:tabLst>
            </a:pPr>
            <a:r>
              <a:rPr sz="2000" spc="-15" dirty="0">
                <a:latin typeface="Calibri"/>
                <a:cs typeface="Calibri"/>
              </a:rPr>
              <a:t>Most </a:t>
            </a:r>
            <a:r>
              <a:rPr sz="2000" spc="-10" dirty="0">
                <a:latin typeface="Calibri"/>
                <a:cs typeface="Calibri"/>
              </a:rPr>
              <a:t>common </a:t>
            </a:r>
            <a:r>
              <a:rPr sz="2000" spc="-5" dirty="0">
                <a:latin typeface="Calibri"/>
                <a:cs typeface="Calibri"/>
              </a:rPr>
              <a:t>type </a:t>
            </a:r>
            <a:r>
              <a:rPr sz="2000" dirty="0">
                <a:latin typeface="Calibri"/>
                <a:cs typeface="Calibri"/>
              </a:rPr>
              <a:t>of </a:t>
            </a:r>
            <a:r>
              <a:rPr sz="2000" spc="-10" dirty="0">
                <a:latin typeface="Calibri"/>
                <a:cs typeface="Calibri"/>
              </a:rPr>
              <a:t>necrosis 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15" dirty="0">
                <a:latin typeface="Calibri"/>
                <a:cs typeface="Calibri"/>
              </a:rPr>
              <a:t>Mostly </a:t>
            </a:r>
            <a:r>
              <a:rPr sz="2000" spc="-25" dirty="0">
                <a:latin typeface="Calibri"/>
                <a:cs typeface="Calibri"/>
              </a:rPr>
              <a:t>from </a:t>
            </a:r>
            <a:r>
              <a:rPr sz="2000" spc="-5" dirty="0">
                <a:latin typeface="Calibri"/>
                <a:cs typeface="Calibri"/>
              </a:rPr>
              <a:t>sudden cessation  of </a:t>
            </a:r>
            <a:r>
              <a:rPr sz="2000" dirty="0">
                <a:latin typeface="Calibri"/>
                <a:cs typeface="Calibri"/>
              </a:rPr>
              <a:t>blood </a:t>
            </a:r>
            <a:r>
              <a:rPr sz="2000" spc="-5" dirty="0">
                <a:latin typeface="Calibri"/>
                <a:cs typeface="Calibri"/>
              </a:rPr>
              <a:t>flow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(ischaemia)</a:t>
            </a:r>
          </a:p>
          <a:p>
            <a:pPr marL="353695" marR="601980" indent="-341630" algn="just">
              <a:lnSpc>
                <a:spcPct val="108300"/>
              </a:lnSpc>
              <a:spcBef>
                <a:spcPts val="340"/>
              </a:spcBef>
              <a:buFont typeface="Wingdings"/>
              <a:buChar char=""/>
              <a:tabLst>
                <a:tab pos="469900" algn="l"/>
              </a:tabLst>
            </a:pPr>
            <a:r>
              <a:rPr dirty="0"/>
              <a:t>	</a:t>
            </a:r>
            <a:r>
              <a:rPr sz="2000" spc="-5" dirty="0">
                <a:latin typeface="Calibri"/>
                <a:cs typeface="Calibri"/>
              </a:rPr>
              <a:t>Less </a:t>
            </a:r>
            <a:r>
              <a:rPr sz="2000" spc="-10" dirty="0">
                <a:latin typeface="Calibri"/>
                <a:cs typeface="Calibri"/>
              </a:rPr>
              <a:t>often </a:t>
            </a:r>
            <a:r>
              <a:rPr sz="2000" spc="-25" dirty="0">
                <a:latin typeface="Calibri"/>
                <a:cs typeface="Calibri"/>
              </a:rPr>
              <a:t>from </a:t>
            </a:r>
            <a:r>
              <a:rPr sz="2000" spc="-5" dirty="0">
                <a:latin typeface="Calibri"/>
                <a:cs typeface="Calibri"/>
              </a:rPr>
              <a:t>bacterial </a:t>
            </a:r>
            <a:r>
              <a:rPr sz="2000" dirty="0">
                <a:latin typeface="Calibri"/>
                <a:cs typeface="Calibri"/>
              </a:rPr>
              <a:t>and  </a:t>
            </a:r>
            <a:r>
              <a:rPr sz="2000" spc="-5" dirty="0">
                <a:latin typeface="Calibri"/>
                <a:cs typeface="Calibri"/>
              </a:rPr>
              <a:t>chemical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agents</a:t>
            </a:r>
            <a:r>
              <a:rPr sz="2700" spc="-15" dirty="0">
                <a:latin typeface="Calibri"/>
                <a:cs typeface="Calibri"/>
              </a:rPr>
              <a:t>.</a:t>
            </a:r>
            <a:endParaRPr sz="2700" dirty="0">
              <a:latin typeface="Calibri"/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630"/>
              </a:spcBef>
              <a:buFont typeface="Wingdings"/>
              <a:buChar char=""/>
              <a:tabLst>
                <a:tab pos="469900" algn="l"/>
              </a:tabLst>
            </a:pPr>
            <a:r>
              <a:rPr sz="2000" spc="-30" dirty="0">
                <a:latin typeface="Calibri"/>
                <a:cs typeface="Calibri"/>
              </a:rPr>
              <a:t>It’s </a:t>
            </a:r>
            <a:r>
              <a:rPr sz="2000" spc="-15" dirty="0">
                <a:latin typeface="Calibri"/>
                <a:cs typeface="Calibri"/>
              </a:rPr>
              <a:t>characteristic </a:t>
            </a:r>
            <a:r>
              <a:rPr sz="2000" spc="-5" dirty="0">
                <a:latin typeface="Calibri"/>
                <a:cs typeface="Calibri"/>
              </a:rPr>
              <a:t>of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infarcts</a:t>
            </a:r>
            <a:endParaRPr sz="2000" dirty="0">
              <a:latin typeface="Calibri"/>
              <a:cs typeface="Calibri"/>
            </a:endParaRPr>
          </a:p>
          <a:p>
            <a:pPr marL="295910" algn="just">
              <a:lnSpc>
                <a:spcPct val="100000"/>
              </a:lnSpc>
              <a:spcBef>
                <a:spcPts val="905"/>
              </a:spcBef>
            </a:pPr>
            <a:r>
              <a:rPr sz="2000" spc="-10" dirty="0">
                <a:latin typeface="Calibri"/>
                <a:cs typeface="Calibri"/>
              </a:rPr>
              <a:t>(areas </a:t>
            </a:r>
            <a:r>
              <a:rPr sz="2000" spc="-5" dirty="0">
                <a:latin typeface="Calibri"/>
                <a:cs typeface="Calibri"/>
              </a:rPr>
              <a:t>of ischemic</a:t>
            </a:r>
            <a:r>
              <a:rPr sz="2000" spc="-15" dirty="0">
                <a:latin typeface="Calibri"/>
                <a:cs typeface="Calibri"/>
              </a:rPr>
              <a:t> necrosis)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479" y="4017390"/>
            <a:ext cx="29178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latin typeface="Calibri"/>
                <a:cs typeface="Calibri"/>
              </a:rPr>
              <a:t>in </a:t>
            </a:r>
            <a:r>
              <a:rPr sz="2000" dirty="0">
                <a:latin typeface="Calibri"/>
                <a:cs typeface="Calibri"/>
              </a:rPr>
              <a:t>all solid </a:t>
            </a:r>
            <a:r>
              <a:rPr sz="2000" spc="-25" dirty="0">
                <a:latin typeface="Calibri"/>
                <a:cs typeface="Calibri"/>
              </a:rPr>
              <a:t>organs </a:t>
            </a:r>
            <a:r>
              <a:rPr sz="2000" spc="-35" dirty="0">
                <a:latin typeface="Calibri"/>
                <a:cs typeface="Calibri"/>
              </a:rPr>
              <a:t>except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the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507" y="4322987"/>
            <a:ext cx="4490720" cy="1283335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297180">
              <a:lnSpc>
                <a:spcPct val="100000"/>
              </a:lnSpc>
              <a:spcBef>
                <a:spcPts val="994"/>
              </a:spcBef>
            </a:pPr>
            <a:r>
              <a:rPr sz="2000" spc="-20" dirty="0">
                <a:latin typeface="Calibri"/>
                <a:cs typeface="Calibri"/>
              </a:rPr>
              <a:t>brain.</a:t>
            </a:r>
            <a:endParaRPr sz="20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905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sz="2000" spc="-5" dirty="0">
                <a:latin typeface="Calibri"/>
                <a:cs typeface="Calibri"/>
              </a:rPr>
              <a:t>The </a:t>
            </a:r>
            <a:r>
              <a:rPr sz="2000" spc="-25" dirty="0">
                <a:latin typeface="Calibri"/>
                <a:cs typeface="Calibri"/>
              </a:rPr>
              <a:t>organs </a:t>
            </a:r>
            <a:r>
              <a:rPr sz="2000" spc="-10" dirty="0">
                <a:latin typeface="Calibri"/>
                <a:cs typeface="Calibri"/>
              </a:rPr>
              <a:t>commonly </a:t>
            </a:r>
            <a:r>
              <a:rPr sz="2000" spc="-30" dirty="0">
                <a:latin typeface="Calibri"/>
                <a:cs typeface="Calibri"/>
              </a:rPr>
              <a:t>affected </a:t>
            </a:r>
            <a:r>
              <a:rPr sz="2000" spc="-25" dirty="0">
                <a:latin typeface="Calibri"/>
                <a:cs typeface="Calibri"/>
              </a:rPr>
              <a:t>are</a:t>
            </a:r>
            <a:r>
              <a:rPr sz="2000" spc="1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endParaRPr sz="20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900"/>
              </a:spcBef>
            </a:pPr>
            <a:r>
              <a:rPr sz="2000" spc="-5" dirty="0">
                <a:latin typeface="Calibri"/>
                <a:cs typeface="Calibri"/>
              </a:rPr>
              <a:t>heart </a:t>
            </a:r>
            <a:r>
              <a:rPr sz="2000" dirty="0">
                <a:latin typeface="Calibri"/>
                <a:cs typeface="Calibri"/>
              </a:rPr>
              <a:t>, </a:t>
            </a:r>
            <a:r>
              <a:rPr sz="2000" spc="-55" dirty="0">
                <a:latin typeface="Calibri"/>
                <a:cs typeface="Calibri"/>
              </a:rPr>
              <a:t>kidney,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spleen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-507" y="5580379"/>
            <a:ext cx="4491355" cy="1283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37600"/>
              </a:lnSpc>
              <a:spcBef>
                <a:spcPts val="95"/>
              </a:spcBef>
              <a:buFont typeface="Wingdings"/>
              <a:buChar char=""/>
              <a:tabLst>
                <a:tab pos="469900" algn="l"/>
              </a:tabLst>
            </a:pPr>
            <a:r>
              <a:rPr sz="2000" spc="-5" dirty="0">
                <a:latin typeface="Calibri"/>
                <a:cs typeface="Calibri"/>
              </a:rPr>
              <a:t>Loss of nuclei(tombstone) </a:t>
            </a:r>
            <a:r>
              <a:rPr sz="2000" dirty="0">
                <a:latin typeface="Calibri"/>
                <a:cs typeface="Calibri"/>
              </a:rPr>
              <a:t>&amp;  </a:t>
            </a:r>
            <a:r>
              <a:rPr sz="2000" spc="-5" dirty="0">
                <a:latin typeface="Calibri"/>
                <a:cs typeface="Calibri"/>
              </a:rPr>
              <a:t>preservation of outlines </a:t>
            </a:r>
            <a:r>
              <a:rPr sz="2000" spc="-10" dirty="0">
                <a:latin typeface="Calibri"/>
                <a:cs typeface="Calibri"/>
              </a:rPr>
              <a:t>of </a:t>
            </a:r>
            <a:r>
              <a:rPr sz="2000" spc="-5" dirty="0">
                <a:latin typeface="Calibri"/>
                <a:cs typeface="Calibri"/>
              </a:rPr>
              <a:t>cells </a:t>
            </a:r>
            <a:r>
              <a:rPr sz="2000" dirty="0">
                <a:latin typeface="Calibri"/>
                <a:cs typeface="Calibri"/>
              </a:rPr>
              <a:t>&amp;  </a:t>
            </a:r>
            <a:r>
              <a:rPr sz="2000" spc="-5" dirty="0">
                <a:latin typeface="Calibri"/>
                <a:cs typeface="Calibri"/>
              </a:rPr>
              <a:t>recognition of tissue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architecture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43501" y="3714813"/>
            <a:ext cx="4500880" cy="500380"/>
          </a:xfrm>
          <a:custGeom>
            <a:avLst/>
            <a:gdLst/>
            <a:ahLst/>
            <a:cxnLst/>
            <a:rect l="l" t="t" r="r" b="b"/>
            <a:pathLst>
              <a:path w="4500880" h="500379">
                <a:moveTo>
                  <a:pt x="0" y="500062"/>
                </a:moveTo>
                <a:lnTo>
                  <a:pt x="4500499" y="500062"/>
                </a:lnTo>
                <a:lnTo>
                  <a:pt x="4500499" y="0"/>
                </a:lnTo>
                <a:lnTo>
                  <a:pt x="0" y="0"/>
                </a:lnTo>
                <a:lnTo>
                  <a:pt x="0" y="500062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43501" y="3714813"/>
            <a:ext cx="4500880" cy="500380"/>
          </a:xfrm>
          <a:custGeom>
            <a:avLst/>
            <a:gdLst/>
            <a:ahLst/>
            <a:cxnLst/>
            <a:rect l="l" t="t" r="r" b="b"/>
            <a:pathLst>
              <a:path w="4500880" h="500379">
                <a:moveTo>
                  <a:pt x="0" y="500062"/>
                </a:moveTo>
                <a:lnTo>
                  <a:pt x="4500499" y="500062"/>
                </a:lnTo>
                <a:lnTo>
                  <a:pt x="4500499" y="0"/>
                </a:lnTo>
                <a:lnTo>
                  <a:pt x="0" y="0"/>
                </a:lnTo>
                <a:lnTo>
                  <a:pt x="0" y="500062"/>
                </a:lnTo>
                <a:close/>
              </a:path>
            </a:pathLst>
          </a:custGeom>
          <a:ln w="25400">
            <a:solidFill>
              <a:srgbClr val="A1A1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35195" y="3671061"/>
            <a:ext cx="432879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380"/>
              </a:spcBef>
              <a:tabLst>
                <a:tab pos="1256030" algn="l"/>
                <a:tab pos="2138680" algn="l"/>
                <a:tab pos="2466340" algn="l"/>
                <a:tab pos="2883535" algn="l"/>
                <a:tab pos="3326129" algn="l"/>
              </a:tabLst>
            </a:pPr>
            <a:r>
              <a:rPr sz="1800" dirty="0">
                <a:latin typeface="Times New Roman"/>
                <a:cs typeface="Times New Roman"/>
              </a:rPr>
              <a:t>Coag</a:t>
            </a:r>
            <a:r>
              <a:rPr sz="1800" spc="-15" dirty="0">
                <a:latin typeface="Times New Roman"/>
                <a:cs typeface="Times New Roman"/>
              </a:rPr>
              <a:t>u</a:t>
            </a:r>
            <a:r>
              <a:rPr sz="1800" dirty="0">
                <a:latin typeface="Times New Roman"/>
                <a:cs typeface="Times New Roman"/>
              </a:rPr>
              <a:t>l</a:t>
            </a:r>
            <a:r>
              <a:rPr sz="1800" spc="5" dirty="0">
                <a:latin typeface="Times New Roman"/>
                <a:cs typeface="Times New Roman"/>
              </a:rPr>
              <a:t>a</a:t>
            </a:r>
            <a:r>
              <a:rPr sz="1800" spc="-10" dirty="0">
                <a:latin typeface="Times New Roman"/>
                <a:cs typeface="Times New Roman"/>
              </a:rPr>
              <a:t>t</a:t>
            </a:r>
            <a:r>
              <a:rPr sz="1800" spc="15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ve	n</a:t>
            </a:r>
            <a:r>
              <a:rPr sz="1800" spc="-10" dirty="0">
                <a:latin typeface="Times New Roman"/>
                <a:cs typeface="Times New Roman"/>
              </a:rPr>
              <a:t>e</a:t>
            </a:r>
            <a:r>
              <a:rPr sz="1800" spc="-5" dirty="0">
                <a:latin typeface="Times New Roman"/>
                <a:cs typeface="Times New Roman"/>
              </a:rPr>
              <a:t>c</a:t>
            </a:r>
            <a:r>
              <a:rPr sz="1800" spc="-25" dirty="0">
                <a:latin typeface="Times New Roman"/>
                <a:cs typeface="Times New Roman"/>
              </a:rPr>
              <a:t>r</a:t>
            </a:r>
            <a:r>
              <a:rPr sz="1800" spc="-5" dirty="0">
                <a:latin typeface="Times New Roman"/>
                <a:cs typeface="Times New Roman"/>
              </a:rPr>
              <a:t>osis</a:t>
            </a:r>
            <a:r>
              <a:rPr sz="1800" dirty="0">
                <a:latin typeface="Times New Roman"/>
                <a:cs typeface="Times New Roman"/>
              </a:rPr>
              <a:t>	of	the	</a:t>
            </a:r>
            <a:r>
              <a:rPr sz="1800" spc="-10" dirty="0">
                <a:latin typeface="Times New Roman"/>
                <a:cs typeface="Times New Roman"/>
              </a:rPr>
              <a:t>l</a:t>
            </a:r>
            <a:r>
              <a:rPr sz="1800" dirty="0">
                <a:latin typeface="Times New Roman"/>
                <a:cs typeface="Times New Roman"/>
              </a:rPr>
              <a:t>e</a:t>
            </a:r>
            <a:r>
              <a:rPr sz="1800" spc="-10" dirty="0">
                <a:latin typeface="Times New Roman"/>
                <a:cs typeface="Times New Roman"/>
              </a:rPr>
              <a:t>f</a:t>
            </a:r>
            <a:r>
              <a:rPr sz="1800" dirty="0">
                <a:latin typeface="Times New Roman"/>
                <a:cs typeface="Times New Roman"/>
              </a:rPr>
              <a:t>t	</a:t>
            </a:r>
            <a:r>
              <a:rPr sz="1800" spc="-15" dirty="0">
                <a:latin typeface="Times New Roman"/>
                <a:cs typeface="Times New Roman"/>
              </a:rPr>
              <a:t>v</a:t>
            </a:r>
            <a:r>
              <a:rPr sz="1800" dirty="0">
                <a:latin typeface="Times New Roman"/>
                <a:cs typeface="Times New Roman"/>
              </a:rPr>
              <a:t>en</a:t>
            </a:r>
            <a:r>
              <a:rPr sz="1800" spc="5" dirty="0">
                <a:latin typeface="Times New Roman"/>
                <a:cs typeface="Times New Roman"/>
              </a:rPr>
              <a:t>t</a:t>
            </a:r>
            <a:r>
              <a:rPr sz="1800" dirty="0">
                <a:latin typeface="Times New Roman"/>
                <a:cs typeface="Times New Roman"/>
              </a:rPr>
              <a:t>r</a:t>
            </a:r>
            <a:r>
              <a:rPr sz="1800" spc="-10" dirty="0">
                <a:latin typeface="Times New Roman"/>
                <a:cs typeface="Times New Roman"/>
              </a:rPr>
              <a:t>i</a:t>
            </a:r>
            <a:r>
              <a:rPr sz="1800" dirty="0">
                <a:latin typeface="Times New Roman"/>
                <a:cs typeface="Times New Roman"/>
              </a:rPr>
              <a:t>cu</a:t>
            </a:r>
            <a:r>
              <a:rPr sz="1800" spc="5" dirty="0">
                <a:latin typeface="Times New Roman"/>
                <a:cs typeface="Times New Roman"/>
              </a:rPr>
              <a:t>l</a:t>
            </a:r>
            <a:r>
              <a:rPr sz="1800" dirty="0">
                <a:latin typeface="Times New Roman"/>
                <a:cs typeface="Times New Roman"/>
              </a:rPr>
              <a:t>ar  wall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57750" y="4286313"/>
            <a:ext cx="4286249" cy="2023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008879" y="6415227"/>
            <a:ext cx="2746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Renal Infarction </a:t>
            </a:r>
            <a:r>
              <a:rPr sz="1800" dirty="0">
                <a:latin typeface="Calibri"/>
                <a:cs typeface="Calibri"/>
              </a:rPr>
              <a:t>- </a:t>
            </a:r>
            <a:r>
              <a:rPr sz="1800" spc="-10" dirty="0">
                <a:latin typeface="Calibri"/>
                <a:cs typeface="Calibri"/>
              </a:rPr>
              <a:t>Coagulative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74"/>
    </mc:Choice>
    <mc:Fallback>
      <p:transition spd="slow" advTm="5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827020"/>
          </a:xfrm>
          <a:custGeom>
            <a:avLst/>
            <a:gdLst/>
            <a:ahLst/>
            <a:cxnLst/>
            <a:rect l="l" t="t" r="r" b="b"/>
            <a:pathLst>
              <a:path w="9144000" h="2827020">
                <a:moveTo>
                  <a:pt x="0" y="2827019"/>
                </a:moveTo>
                <a:lnTo>
                  <a:pt x="9144000" y="2827019"/>
                </a:lnTo>
                <a:lnTo>
                  <a:pt x="9144000" y="0"/>
                </a:lnTo>
                <a:lnTo>
                  <a:pt x="0" y="0"/>
                </a:lnTo>
                <a:lnTo>
                  <a:pt x="0" y="282701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29152" y="128727"/>
            <a:ext cx="23069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Morphology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4400" b="1" spc="-10" dirty="0">
                <a:latin typeface="Calibri"/>
                <a:cs typeface="Calibri"/>
              </a:rPr>
              <a:t>-</a:t>
            </a:r>
            <a:r>
              <a:rPr spc="-10" dirty="0"/>
              <a:t>With </a:t>
            </a:r>
            <a:r>
              <a:rPr spc="-15" dirty="0"/>
              <a:t>progression, they become </a:t>
            </a:r>
            <a:r>
              <a:rPr spc="-20" dirty="0"/>
              <a:t>more </a:t>
            </a:r>
            <a:r>
              <a:rPr spc="-15" dirty="0"/>
              <a:t>yellowish, </a:t>
            </a:r>
            <a:r>
              <a:rPr spc="-75" dirty="0"/>
              <a:t>softer,</a:t>
            </a:r>
            <a:r>
              <a:rPr spc="-125" dirty="0"/>
              <a:t> </a:t>
            </a:r>
            <a:r>
              <a:rPr spc="-5" dirty="0"/>
              <a:t>and</a:t>
            </a:r>
            <a:endParaRPr sz="4400">
              <a:latin typeface="Calibri"/>
              <a:cs typeface="Calibri"/>
            </a:endParaRPr>
          </a:p>
          <a:p>
            <a:pPr marL="859790" indent="-572135">
              <a:lnSpc>
                <a:spcPct val="100000"/>
              </a:lnSpc>
              <a:spcBef>
                <a:spcPts val="2095"/>
              </a:spcBef>
              <a:buSzPct val="150943"/>
              <a:buFont typeface="Wingdings"/>
              <a:buChar char=""/>
              <a:tabLst>
                <a:tab pos="860425" algn="l"/>
              </a:tabLst>
            </a:pPr>
            <a:r>
              <a:rPr sz="2650" b="1" spc="-5" dirty="0">
                <a:latin typeface="Calibri"/>
                <a:cs typeface="Calibri"/>
              </a:rPr>
              <a:t>Microscopically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1698" y="648081"/>
            <a:ext cx="1377315" cy="4318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10"/>
              </a:spcBef>
              <a:buSzPct val="150943"/>
              <a:buFont typeface="Wingdings"/>
              <a:buChar char=""/>
              <a:tabLst>
                <a:tab pos="584200" algn="l"/>
              </a:tabLst>
            </a:pPr>
            <a:r>
              <a:rPr sz="2650" b="1" spc="-5" dirty="0">
                <a:latin typeface="Calibri"/>
                <a:cs typeface="Calibri"/>
              </a:rPr>
              <a:t>G</a:t>
            </a:r>
            <a:r>
              <a:rPr sz="2650" b="1" spc="-55" dirty="0">
                <a:latin typeface="Calibri"/>
                <a:cs typeface="Calibri"/>
              </a:rPr>
              <a:t>r</a:t>
            </a:r>
            <a:r>
              <a:rPr sz="2650" b="1" spc="5" dirty="0">
                <a:latin typeface="Calibri"/>
                <a:cs typeface="Calibri"/>
              </a:rPr>
              <a:t>oss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-507" y="695325"/>
            <a:ext cx="91268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30" dirty="0">
                <a:latin typeface="Calibri"/>
                <a:cs typeface="Calibri"/>
              </a:rPr>
              <a:t>-</a:t>
            </a:r>
            <a:r>
              <a:rPr sz="2800" spc="-30" dirty="0">
                <a:latin typeface="Calibri"/>
                <a:cs typeface="Calibri"/>
              </a:rPr>
              <a:t>Foci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20" dirty="0">
                <a:latin typeface="Calibri"/>
                <a:cs typeface="Calibri"/>
              </a:rPr>
              <a:t>coagulative </a:t>
            </a:r>
            <a:r>
              <a:rPr sz="2800" spc="-15" dirty="0">
                <a:latin typeface="Calibri"/>
                <a:cs typeface="Calibri"/>
              </a:rPr>
              <a:t>necrosis </a:t>
            </a:r>
            <a:r>
              <a:rPr sz="2800" dirty="0">
                <a:latin typeface="Calibri"/>
                <a:cs typeface="Calibri"/>
              </a:rPr>
              <a:t>in </a:t>
            </a:r>
            <a:r>
              <a:rPr sz="2800" spc="-5" dirty="0">
                <a:latin typeface="Calibri"/>
                <a:cs typeface="Calibri"/>
              </a:rPr>
              <a:t>the early </a:t>
            </a:r>
            <a:r>
              <a:rPr sz="2800" spc="-40" dirty="0">
                <a:latin typeface="Calibri"/>
                <a:cs typeface="Calibri"/>
              </a:rPr>
              <a:t>stage </a:t>
            </a:r>
            <a:r>
              <a:rPr sz="2800" spc="-25" dirty="0">
                <a:latin typeface="Calibri"/>
                <a:cs typeface="Calibri"/>
              </a:rPr>
              <a:t>are </a:t>
            </a:r>
            <a:r>
              <a:rPr sz="2800" spc="-5" dirty="0">
                <a:latin typeface="Calibri"/>
                <a:cs typeface="Calibri"/>
              </a:rPr>
              <a:t>pale,</a:t>
            </a:r>
            <a:r>
              <a:rPr sz="2800" spc="2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firm,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-507" y="1242441"/>
            <a:ext cx="29197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5" dirty="0">
                <a:latin typeface="Calibri"/>
                <a:cs typeface="Calibri"/>
              </a:rPr>
              <a:t>slightly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swollen.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-507" y="1940128"/>
            <a:ext cx="14382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30" dirty="0">
                <a:latin typeface="Calibri"/>
                <a:cs typeface="Calibri"/>
              </a:rPr>
              <a:t>shrunken.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2827019"/>
            <a:ext cx="9144000" cy="4026535"/>
          </a:xfrm>
          <a:custGeom>
            <a:avLst/>
            <a:gdLst/>
            <a:ahLst/>
            <a:cxnLst/>
            <a:rect l="l" t="t" r="r" b="b"/>
            <a:pathLst>
              <a:path w="9144000" h="4026534">
                <a:moveTo>
                  <a:pt x="0" y="4026408"/>
                </a:moveTo>
                <a:lnTo>
                  <a:pt x="9144000" y="4026408"/>
                </a:lnTo>
                <a:lnTo>
                  <a:pt x="9144000" y="0"/>
                </a:lnTo>
                <a:lnTo>
                  <a:pt x="0" y="0"/>
                </a:lnTo>
                <a:lnTo>
                  <a:pt x="0" y="402640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-507" y="2513202"/>
            <a:ext cx="90620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37260" algn="l"/>
                <a:tab pos="2414270" algn="l"/>
                <a:tab pos="2929890" algn="l"/>
                <a:tab pos="4780280" algn="l"/>
                <a:tab pos="6282690" algn="l"/>
                <a:tab pos="6983095" algn="l"/>
                <a:tab pos="8752205" algn="l"/>
              </a:tabLst>
            </a:pPr>
            <a:r>
              <a:rPr sz="4400" b="1" spc="-5" dirty="0">
                <a:latin typeface="Calibri"/>
                <a:cs typeface="Calibri"/>
              </a:rPr>
              <a:t>-</a:t>
            </a:r>
            <a:r>
              <a:rPr sz="2800" dirty="0">
                <a:latin typeface="Calibri"/>
                <a:cs typeface="Calibri"/>
              </a:rPr>
              <a:t>T</a:t>
            </a:r>
            <a:r>
              <a:rPr sz="2800" spc="-10" dirty="0">
                <a:latin typeface="Calibri"/>
                <a:cs typeface="Calibri"/>
              </a:rPr>
              <a:t>h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hall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k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0" dirty="0">
                <a:latin typeface="Calibri"/>
                <a:cs typeface="Calibri"/>
              </a:rPr>
              <a:t>c</a:t>
            </a:r>
            <a:r>
              <a:rPr sz="2800" spc="-5" dirty="0">
                <a:latin typeface="Calibri"/>
                <a:cs typeface="Calibri"/>
              </a:rPr>
              <a:t>oagu</a:t>
            </a:r>
            <a:r>
              <a:rPr sz="2800" spc="-10" dirty="0">
                <a:latin typeface="Calibri"/>
                <a:cs typeface="Calibri"/>
              </a:rPr>
              <a:t>l</a:t>
            </a:r>
            <a:r>
              <a:rPr sz="2800" spc="-50" dirty="0">
                <a:latin typeface="Calibri"/>
                <a:cs typeface="Calibri"/>
              </a:rPr>
              <a:t>a</a:t>
            </a:r>
            <a:r>
              <a:rPr sz="2800" spc="-10" dirty="0">
                <a:latin typeface="Calibri"/>
                <a:cs typeface="Calibri"/>
              </a:rPr>
              <a:t>t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-60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dirty="0">
                <a:latin typeface="Calibri"/>
                <a:cs typeface="Calibri"/>
              </a:rPr>
              <a:t>c</a:t>
            </a:r>
            <a:r>
              <a:rPr sz="2800" spc="-95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i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-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0" dirty="0">
                <a:latin typeface="Calibri"/>
                <a:cs typeface="Calibri"/>
              </a:rPr>
              <a:t>c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85" dirty="0">
                <a:latin typeface="Calibri"/>
                <a:cs typeface="Calibri"/>
              </a:rPr>
              <a:t>n</a:t>
            </a:r>
            <a:r>
              <a:rPr sz="2800" spc="-60" dirty="0">
                <a:latin typeface="Calibri"/>
                <a:cs typeface="Calibri"/>
              </a:rPr>
              <a:t>v</a:t>
            </a:r>
            <a:r>
              <a:rPr sz="2800" spc="-5" dirty="0">
                <a:latin typeface="Calibri"/>
                <a:cs typeface="Calibri"/>
              </a:rPr>
              <a:t>e</a:t>
            </a:r>
            <a:r>
              <a:rPr sz="2800" spc="-95" dirty="0">
                <a:latin typeface="Calibri"/>
                <a:cs typeface="Calibri"/>
              </a:rPr>
              <a:t>r</a:t>
            </a:r>
            <a:r>
              <a:rPr sz="2800" spc="5" dirty="0">
                <a:latin typeface="Calibri"/>
                <a:cs typeface="Calibri"/>
              </a:rPr>
              <a:t>s</a:t>
            </a:r>
            <a:r>
              <a:rPr sz="2800" spc="-15" dirty="0">
                <a:latin typeface="Calibri"/>
                <a:cs typeface="Calibri"/>
              </a:rPr>
              <a:t>i</a:t>
            </a:r>
            <a:r>
              <a:rPr sz="2800" spc="5" dirty="0">
                <a:latin typeface="Calibri"/>
                <a:cs typeface="Calibri"/>
              </a:rPr>
              <a:t>o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of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-507" y="3060014"/>
            <a:ext cx="9057640" cy="807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080"/>
              </a:lnSpc>
              <a:spcBef>
                <a:spcPts val="95"/>
              </a:spcBef>
            </a:pPr>
            <a:r>
              <a:rPr sz="2800" spc="-5" dirty="0">
                <a:latin typeface="Calibri"/>
                <a:cs typeface="Calibri"/>
              </a:rPr>
              <a:t>normal </a:t>
            </a:r>
            <a:r>
              <a:rPr sz="2800" spc="-10" dirty="0">
                <a:latin typeface="Calibri"/>
                <a:cs typeface="Calibri"/>
              </a:rPr>
              <a:t>cells </a:t>
            </a:r>
            <a:r>
              <a:rPr sz="2800" spc="-30" dirty="0">
                <a:latin typeface="Calibri"/>
                <a:cs typeface="Calibri"/>
              </a:rPr>
              <a:t>into </a:t>
            </a:r>
            <a:r>
              <a:rPr sz="2800" spc="-10" dirty="0">
                <a:latin typeface="Calibri"/>
                <a:cs typeface="Calibri"/>
              </a:rPr>
              <a:t>their</a:t>
            </a:r>
            <a:r>
              <a:rPr sz="2800" spc="-25" dirty="0">
                <a:latin typeface="Calibri"/>
                <a:cs typeface="Calibri"/>
              </a:rPr>
              <a:t> ’tombstones’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ts val="3080"/>
              </a:lnSpc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2800" spc="-5" dirty="0">
                <a:latin typeface="Calibri"/>
                <a:cs typeface="Calibri"/>
              </a:rPr>
              <a:t>outlines of the cells </a:t>
            </a:r>
            <a:r>
              <a:rPr sz="2800" spc="-25" dirty="0">
                <a:latin typeface="Calibri"/>
                <a:cs typeface="Calibri"/>
              </a:rPr>
              <a:t>are retained </a:t>
            </a:r>
            <a:r>
              <a:rPr sz="2800" spc="-5" dirty="0">
                <a:latin typeface="Calibri"/>
                <a:cs typeface="Calibri"/>
              </a:rPr>
              <a:t>so </a:t>
            </a:r>
            <a:r>
              <a:rPr sz="2800" spc="-10" dirty="0">
                <a:latin typeface="Calibri"/>
                <a:cs typeface="Calibri"/>
              </a:rPr>
              <a:t>that </a:t>
            </a:r>
            <a:r>
              <a:rPr sz="2800" spc="-5" dirty="0">
                <a:latin typeface="Calibri"/>
                <a:cs typeface="Calibri"/>
              </a:rPr>
              <a:t>the cell </a:t>
            </a:r>
            <a:r>
              <a:rPr sz="2800" spc="-10" dirty="0">
                <a:latin typeface="Calibri"/>
                <a:cs typeface="Calibri"/>
              </a:rPr>
              <a:t>type</a:t>
            </a:r>
            <a:r>
              <a:rPr sz="2800" spc="41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but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6691" y="3758565"/>
            <a:ext cx="651890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their </a:t>
            </a:r>
            <a:r>
              <a:rPr sz="2800" spc="-5" dirty="0">
                <a:latin typeface="Calibri"/>
                <a:cs typeface="Calibri"/>
              </a:rPr>
              <a:t>cytoplasmic and nuclear </a:t>
            </a:r>
            <a:r>
              <a:rPr sz="2800" spc="-20" dirty="0">
                <a:latin typeface="Calibri"/>
                <a:cs typeface="Calibri"/>
              </a:rPr>
              <a:t>details </a:t>
            </a:r>
            <a:r>
              <a:rPr sz="2800" spc="-25" dirty="0">
                <a:latin typeface="Calibri"/>
                <a:cs typeface="Calibri"/>
              </a:rPr>
              <a:t>are</a:t>
            </a:r>
            <a:r>
              <a:rPr sz="2800" spc="-1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lost.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-507" y="3897248"/>
            <a:ext cx="8916670" cy="998855"/>
          </a:xfrm>
          <a:prstGeom prst="rect">
            <a:avLst/>
          </a:prstGeom>
        </p:spPr>
        <p:txBody>
          <a:bodyPr vert="horz" wrap="square" lIns="0" tIns="191135" rIns="0" bIns="0" rtlCol="0">
            <a:spAutoFit/>
          </a:bodyPr>
          <a:lstStyle/>
          <a:p>
            <a:pPr marL="93345" marR="5080" indent="-81280">
              <a:lnSpc>
                <a:spcPct val="73400"/>
              </a:lnSpc>
              <a:spcBef>
                <a:spcPts val="1505"/>
              </a:spcBef>
              <a:tabLst>
                <a:tab pos="963294" algn="l"/>
                <a:tab pos="1654175" algn="l"/>
                <a:tab pos="2983230" algn="l"/>
                <a:tab pos="3981450" algn="l"/>
                <a:tab pos="4831715" algn="l"/>
                <a:tab pos="6115050" algn="l"/>
                <a:tab pos="7493634" algn="l"/>
              </a:tabLst>
            </a:pPr>
            <a:r>
              <a:rPr sz="4400" b="1" spc="-5" dirty="0">
                <a:latin typeface="Calibri"/>
                <a:cs typeface="Calibri"/>
              </a:rPr>
              <a:t>-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necrosed </a:t>
            </a:r>
            <a:r>
              <a:rPr sz="2800" spc="-5" dirty="0">
                <a:latin typeface="Calibri"/>
                <a:cs typeface="Calibri"/>
              </a:rPr>
              <a:t>cells </a:t>
            </a:r>
            <a:r>
              <a:rPr sz="2800" spc="-25" dirty="0">
                <a:latin typeface="Calibri"/>
                <a:cs typeface="Calibri"/>
              </a:rPr>
              <a:t>are </a:t>
            </a:r>
            <a:r>
              <a:rPr sz="2800" spc="-20" dirty="0">
                <a:latin typeface="Calibri"/>
                <a:cs typeface="Calibri"/>
              </a:rPr>
              <a:t>swollen </a:t>
            </a:r>
            <a:r>
              <a:rPr sz="2800" dirty="0">
                <a:latin typeface="Calibri"/>
                <a:cs typeface="Calibri"/>
              </a:rPr>
              <a:t>and appear </a:t>
            </a:r>
            <a:r>
              <a:rPr sz="2800" spc="-20" dirty="0">
                <a:latin typeface="Calibri"/>
                <a:cs typeface="Calibri"/>
              </a:rPr>
              <a:t>more </a:t>
            </a:r>
            <a:r>
              <a:rPr sz="2800" spc="-5" dirty="0">
                <a:latin typeface="Calibri"/>
                <a:cs typeface="Calibri"/>
              </a:rPr>
              <a:t>eosinophilic  th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5" dirty="0">
                <a:latin typeface="Calibri"/>
                <a:cs typeface="Calibri"/>
              </a:rPr>
              <a:t>n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the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dirty="0">
                <a:latin typeface="Calibri"/>
                <a:cs typeface="Calibri"/>
              </a:rPr>
              <a:t>r</a:t>
            </a:r>
            <a:r>
              <a:rPr sz="2800" spc="-5" dirty="0">
                <a:latin typeface="Calibri"/>
                <a:cs typeface="Calibri"/>
              </a:rPr>
              <a:t>mal,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a</a:t>
            </a:r>
            <a:r>
              <a:rPr sz="2800" spc="-15" dirty="0">
                <a:latin typeface="Calibri"/>
                <a:cs typeface="Calibri"/>
              </a:rPr>
              <a:t>l</a:t>
            </a:r>
            <a:r>
              <a:rPr sz="2800" spc="-5" dirty="0">
                <a:latin typeface="Calibri"/>
                <a:cs typeface="Calibri"/>
              </a:rPr>
              <a:t>o</a:t>
            </a:r>
            <a:r>
              <a:rPr sz="2800" spc="-15" dirty="0">
                <a:latin typeface="Calibri"/>
                <a:cs typeface="Calibri"/>
              </a:rPr>
              <a:t>n</a:t>
            </a:r>
            <a:r>
              <a:rPr sz="2800" spc="-5" dirty="0">
                <a:latin typeface="Calibri"/>
                <a:cs typeface="Calibri"/>
              </a:rPr>
              <a:t>g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with</a:t>
            </a:r>
            <a:r>
              <a:rPr sz="2800" dirty="0">
                <a:latin typeface="Calibri"/>
                <a:cs typeface="Calibri"/>
              </a:rPr>
              <a:t>	n</a:t>
            </a:r>
            <a:r>
              <a:rPr sz="2800" spc="-10" dirty="0">
                <a:latin typeface="Calibri"/>
                <a:cs typeface="Calibri"/>
              </a:rPr>
              <a:t>u</a:t>
            </a:r>
            <a:r>
              <a:rPr sz="2800" spc="-5" dirty="0">
                <a:latin typeface="Calibri"/>
                <a:cs typeface="Calibri"/>
              </a:rPr>
              <a:t>cl</a:t>
            </a:r>
            <a:r>
              <a:rPr sz="2800" spc="-15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ar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" dirty="0">
                <a:latin typeface="Calibri"/>
                <a:cs typeface="Calibri"/>
              </a:rPr>
              <a:t>cha</a:t>
            </a:r>
            <a:r>
              <a:rPr sz="2800" spc="-10" dirty="0">
                <a:latin typeface="Calibri"/>
                <a:cs typeface="Calibri"/>
              </a:rPr>
              <a:t>n</a:t>
            </a:r>
            <a:r>
              <a:rPr sz="2800" spc="-55" dirty="0">
                <a:latin typeface="Calibri"/>
                <a:cs typeface="Calibri"/>
              </a:rPr>
              <a:t>g</a:t>
            </a:r>
            <a:r>
              <a:rPr sz="2800" spc="-10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s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de</a:t>
            </a:r>
            <a:r>
              <a:rPr sz="2800" spc="-15" dirty="0">
                <a:latin typeface="Calibri"/>
                <a:cs typeface="Calibri"/>
              </a:rPr>
              <a:t>s</a:t>
            </a:r>
            <a:r>
              <a:rPr sz="2800" spc="-5" dirty="0">
                <a:latin typeface="Calibri"/>
                <a:cs typeface="Calibri"/>
              </a:rPr>
              <a:t>crib</a:t>
            </a:r>
            <a:r>
              <a:rPr sz="2800" spc="15" dirty="0">
                <a:latin typeface="Calibri"/>
                <a:cs typeface="Calibri"/>
              </a:rPr>
              <a:t>e</a:t>
            </a:r>
            <a:r>
              <a:rPr sz="2800" spc="-5" dirty="0">
                <a:latin typeface="Calibri"/>
                <a:cs typeface="Calibri"/>
              </a:rPr>
              <a:t>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-507" y="4787646"/>
            <a:ext cx="77228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Calibri"/>
                <a:cs typeface="Calibri"/>
              </a:rPr>
              <a:t>above. </a:t>
            </a:r>
            <a:r>
              <a:rPr sz="2800" spc="-5" dirty="0">
                <a:latin typeface="Calibri"/>
                <a:cs typeface="Calibri"/>
              </a:rPr>
              <a:t>But cell </a:t>
            </a:r>
            <a:r>
              <a:rPr sz="2800" spc="-15" dirty="0">
                <a:latin typeface="Calibri"/>
                <a:cs typeface="Calibri"/>
              </a:rPr>
              <a:t>digestion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0" dirty="0">
                <a:latin typeface="Calibri"/>
                <a:cs typeface="Calibri"/>
              </a:rPr>
              <a:t>liquefaction </a:t>
            </a:r>
            <a:r>
              <a:rPr sz="2800" spc="-30" dirty="0">
                <a:latin typeface="Calibri"/>
                <a:cs typeface="Calibri"/>
              </a:rPr>
              <a:t>fail to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occur.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-507" y="4926329"/>
            <a:ext cx="8917305" cy="1341755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12700" marR="5080" algn="just">
              <a:lnSpc>
                <a:spcPct val="76700"/>
              </a:lnSpc>
              <a:spcBef>
                <a:spcPts val="1335"/>
              </a:spcBef>
            </a:pPr>
            <a:r>
              <a:rPr sz="4400" b="1" spc="-55" dirty="0">
                <a:latin typeface="Calibri"/>
                <a:cs typeface="Calibri"/>
              </a:rPr>
              <a:t>-</a:t>
            </a:r>
            <a:r>
              <a:rPr sz="2800" spc="-55" dirty="0">
                <a:latin typeface="Calibri"/>
                <a:cs typeface="Calibri"/>
              </a:rPr>
              <a:t>Eventually,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necrosed </a:t>
            </a:r>
            <a:r>
              <a:rPr sz="2800" spc="-25" dirty="0">
                <a:latin typeface="Calibri"/>
                <a:cs typeface="Calibri"/>
              </a:rPr>
              <a:t>focus </a:t>
            </a:r>
            <a:r>
              <a:rPr sz="2800" spc="-10" dirty="0">
                <a:latin typeface="Calibri"/>
                <a:cs typeface="Calibri"/>
              </a:rPr>
              <a:t>is </a:t>
            </a:r>
            <a:r>
              <a:rPr sz="2800" spc="-30" dirty="0">
                <a:latin typeface="Calibri"/>
                <a:cs typeface="Calibri"/>
              </a:rPr>
              <a:t>infiltrated </a:t>
            </a:r>
            <a:r>
              <a:rPr sz="2800" spc="-20" dirty="0">
                <a:latin typeface="Calibri"/>
                <a:cs typeface="Calibri"/>
              </a:rPr>
              <a:t>by </a:t>
            </a:r>
            <a:r>
              <a:rPr sz="2800" spc="-15" dirty="0">
                <a:latin typeface="Calibri"/>
                <a:cs typeface="Calibri"/>
              </a:rPr>
              <a:t>inflammatory  </a:t>
            </a:r>
            <a:r>
              <a:rPr sz="2800" spc="-10" dirty="0">
                <a:latin typeface="Calibri"/>
                <a:cs typeface="Calibri"/>
              </a:rPr>
              <a:t>Cells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0" dirty="0">
                <a:latin typeface="Calibri"/>
                <a:cs typeface="Calibri"/>
              </a:rPr>
              <a:t>the </a:t>
            </a:r>
            <a:r>
              <a:rPr sz="2800" dirty="0">
                <a:latin typeface="Calibri"/>
                <a:cs typeface="Calibri"/>
              </a:rPr>
              <a:t>dead </a:t>
            </a:r>
            <a:r>
              <a:rPr sz="2800" spc="-5" dirty="0">
                <a:latin typeface="Calibri"/>
                <a:cs typeface="Calibri"/>
              </a:rPr>
              <a:t>cells </a:t>
            </a:r>
            <a:r>
              <a:rPr sz="2800" spc="-25" dirty="0">
                <a:latin typeface="Calibri"/>
                <a:cs typeface="Calibri"/>
              </a:rPr>
              <a:t>are </a:t>
            </a:r>
            <a:r>
              <a:rPr sz="2800" spc="-10" dirty="0">
                <a:latin typeface="Calibri"/>
                <a:cs typeface="Calibri"/>
              </a:rPr>
              <a:t>phagocytosed </a:t>
            </a:r>
            <a:r>
              <a:rPr sz="2800" spc="-20" dirty="0">
                <a:latin typeface="Calibri"/>
                <a:cs typeface="Calibri"/>
              </a:rPr>
              <a:t>leaving granular  </a:t>
            </a:r>
            <a:r>
              <a:rPr sz="2800" spc="-10" dirty="0">
                <a:latin typeface="Calibri"/>
                <a:cs typeface="Calibri"/>
              </a:rPr>
              <a:t>debris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25" dirty="0">
                <a:latin typeface="Calibri"/>
                <a:cs typeface="Calibri"/>
              </a:rPr>
              <a:t>fragments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cells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91"/>
    </mc:Choice>
    <mc:Fallback>
      <p:transition spd="slow" advTm="39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</TotalTime>
  <Words>944</Words>
  <Application>Microsoft Office PowerPoint</Application>
  <PresentationFormat>On-screen Show (4:3)</PresentationFormat>
  <Paragraphs>204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Century Gothic</vt:lpstr>
      <vt:lpstr>Courier New</vt:lpstr>
      <vt:lpstr>Times New Roman</vt:lpstr>
      <vt:lpstr>Verdana</vt:lpstr>
      <vt:lpstr>Wingdings</vt:lpstr>
      <vt:lpstr>Wingdings 3</vt:lpstr>
      <vt:lpstr>Wisp</vt:lpstr>
      <vt:lpstr>Necrosis</vt:lpstr>
      <vt:lpstr>NECROSIS</vt:lpstr>
      <vt:lpstr>Causes of necrosis</vt:lpstr>
      <vt:lpstr>Morphology of necrosis :</vt:lpstr>
      <vt:lpstr>NUCLEAR CHANGES</vt:lpstr>
      <vt:lpstr>Necrotic kidney  P: Pyknotic nuclei  K: Karryorhexis</vt:lpstr>
      <vt:lpstr>Types of Necrosis</vt:lpstr>
      <vt:lpstr>COAGULATIVE NECROSIS</vt:lpstr>
      <vt:lpstr>Morphology</vt:lpstr>
      <vt:lpstr>COAGULATIVE NECROSIS</vt:lpstr>
      <vt:lpstr>PowerPoint Presentation</vt:lpstr>
      <vt:lpstr>CASEOUS NECROSIS</vt:lpstr>
      <vt:lpstr>Morphology</vt:lpstr>
      <vt:lpstr>CASEOUS NECROSIS</vt:lpstr>
      <vt:lpstr>FAT NECROSIS</vt:lpstr>
      <vt:lpstr>FAT NECROSIS</vt:lpstr>
      <vt:lpstr>Morphology</vt:lpstr>
      <vt:lpstr>PowerPoint Presentation</vt:lpstr>
      <vt:lpstr>LIQUEFACTION (COLLIQUATIVE)NECROSIS</vt:lpstr>
      <vt:lpstr>LIQUEFACTION NECROSIS</vt:lpstr>
      <vt:lpstr>PowerPoint Presentation</vt:lpstr>
      <vt:lpstr>LIQUEFACTION NECROSIS</vt:lpstr>
      <vt:lpstr>FIBRINOID NECROSIS</vt:lpstr>
      <vt:lpstr>o Grossly</vt:lpstr>
      <vt:lpstr>FIBRINOID NECROSIS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mustafa</dc:creator>
  <cp:lastModifiedBy>Dr. Jihad A. Ahmed</cp:lastModifiedBy>
  <cp:revision>2</cp:revision>
  <dcterms:created xsi:type="dcterms:W3CDTF">2020-05-03T02:05:51Z</dcterms:created>
  <dcterms:modified xsi:type="dcterms:W3CDTF">2020-05-04T01:44:41Z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2019-09-19T00:00:00Z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2020-05-03T00:00:00Z</vt:filetime>
  </property>
</Properties>
</file>